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omments/modernComment_104_0.xml" ContentType="application/vnd.ms-powerpoint.comments+xml"/>
  <Override PartName="/ppt/comments/modernComment_119_0.xml" ContentType="application/vnd.ms-powerpoint.comments+xml"/>
  <Override PartName="/ppt/comments/modernComment_11A_0.xml" ContentType="application/vnd.ms-powerpoint.comment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</p:sldIdLst>
  <p:sldSz cx="7772400" cy="10058400"/>
  <p:notesSz cx="7772400" cy="10058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87F1493-A990-DF7D-1708-E75987D31C2D}" name="Diana Fox" initials="DF" userId="S::Diana_Fox@ajg.com::115373e9-0ed3-4ad1-ac8f-0abb1eafe3f9" providerId="AD"/>
  <p188:author id="{53DBA1E8-5867-EA8A-8BCA-BACC29D996F4}" name="Adam Doyle" initials="AD" userId="S::ado3943@ads.northwestern.edu::5f49dbd7-5c4e-45b6-9471-0ea9690632f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36E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2958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40" Type="http://schemas.microsoft.com/office/2018/10/relationships/authors" Target="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omments/modernComment_11A_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D048BBE7-E722-434E-9576-E02C57AF92CF}" authorId="{53DBA1E8-5867-EA8A-8BCA-BACC29D996F4}" created="2026-09-15T14:40:44.093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0" sldId="282"/>
      <ac:graphicFrameMk id="5" creationId="{00000000-0000-0000-0000-000000000000}"/>
      <ac:tblMk/>
      <ac:tcMk rowId="10004" colId="20000"/>
      <ac:txMk cp="11" len="7">
        <ac:context len="19" hash="4065531817"/>
      </ac:txMk>
    </ac:txMkLst>
    <p188:pos x="1704975" y="1584262"/>
    <p188:txBody>
      <a:bodyPr/>
      <a:lstStyle/>
      <a:p>
        <a:r>
          <a:rPr lang="en-US"/>
          <a:t>Change to $150,000</a:t>
        </a:r>
      </a:p>
    </p188:txBody>
    <p188:extLst>
      <p:ext xmlns:p="http://schemas.openxmlformats.org/presentationml/2006/main" uri="{57CB4572-C831-44C2-8A1C-0ADB6CCDFE69}">
        <p223:reactions xmlns:p223="http://schemas.microsoft.com/office/powerpoint/2022/03/main">
          <p223:rxn type="👍">
            <p223:instance time="2026-09-15T15:19:26.932" authorId="{987F1493-A990-DF7D-1708-E75987D31C2D}"/>
          </p223:rxn>
        </p223:reactions>
      </p:ext>
    </p188:extLst>
  </p188:cm>
  <p188:cm id="{B653B33C-8A0B-42A1-9571-81AC62C2C7ED}" authorId="{53DBA1E8-5867-EA8A-8BCA-BACC29D996F4}" created="2026-09-15T14:41:29.98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0" sldId="282"/>
      <ac:spMk id="9" creationId="{00000000-0000-0000-0000-000000000000}"/>
      <ac:txMk cp="192" len="1">
        <ac:context len="388" hash="3032085654"/>
      </ac:txMk>
    </ac:txMkLst>
    <p188:pos x="4369436" y="422911"/>
    <p188:txBody>
      <a:bodyPr/>
      <a:lstStyle/>
      <a:p>
        <a:r>
          <a:rPr lang="en-US"/>
          <a:t>Added a comma in $4,000</a:t>
        </a:r>
      </a:p>
    </p188:txBody>
    <p188:extLst>
      <p:ext xmlns:p="http://schemas.openxmlformats.org/presentationml/2006/main" uri="{57CB4572-C831-44C2-8A1C-0ADB6CCDFE69}">
        <p223:reactions xmlns:p223="http://schemas.microsoft.com/office/powerpoint/2022/03/main">
          <p223:rxn type="👍">
            <p223:instance time="2026-09-15T15:19:32.547" authorId="{987F1493-A990-DF7D-1708-E75987D31C2D}"/>
          </p223:rxn>
        </p223:reactions>
      </p:ext>
    </p188:extLst>
  </p188:cm>
</p188:cmLst>
</file>

<file path=ppt/comments/modernComment_104_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E6087157-F132-4A7F-98E6-B2494A61D1E8}" authorId="{53DBA1E8-5867-EA8A-8BCA-BACC29D996F4}" created="2026-09-15T14:00:46.421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0" sldId="260"/>
      <ac:graphicFrameMk id="2" creationId="{00000000-0000-0000-0000-000000000000}"/>
      <ac:tblMk/>
      <ac:tcMk rowId="10000" colId="20000"/>
      <ac:txMk cp="453" len="25">
        <ac:context len="758" hash="2777566357"/>
      </ac:txMk>
    </ac:txMkLst>
    <p188:pos x="2999004" y="1600200"/>
    <p188:txBody>
      <a:bodyPr/>
      <a:lstStyle/>
      <a:p>
        <a:r>
          <a:rPr lang="en-US"/>
          <a:t>One can receive the match if eligible for DC FSA and has a household income that qualifies. One can alt qualify for the Grant if not eligible for the DC FSA. Added to clarify. </a:t>
        </a:r>
      </a:p>
    </p188:txBody>
    <p188:extLst>
      <p:ext xmlns:p="http://schemas.openxmlformats.org/presentationml/2006/main" uri="{57CB4572-C831-44C2-8A1C-0ADB6CCDFE69}">
        <p223:reactions xmlns:p223="http://schemas.microsoft.com/office/powerpoint/2022/03/main">
          <p223:rxn type="👍">
            <p223:instance time="2026-09-15T15:16:32.480" authorId="{987F1493-A990-DF7D-1708-E75987D31C2D}"/>
          </p223:rxn>
        </p223:reactions>
      </p:ext>
    </p188:extLst>
  </p188:cm>
  <p188:cm id="{3643F831-2F88-4133-8F05-2EAC7E8AB0E5}" authorId="{53DBA1E8-5867-EA8A-8BCA-BACC29D996F4}" created="2026-09-15T14:01:10.14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0" sldId="260"/>
      <ac:graphicFrameMk id="2" creationId="{00000000-0000-0000-0000-000000000000}"/>
      <ac:tblMk/>
      <ac:tcMk rowId="10000" colId="20000"/>
      <ac:txMk cp="487">
        <ac:context len="758" hash="2777566357"/>
      </ac:txMk>
    </ac:txMkLst>
    <p188:pos x="3722904" y="1600200"/>
    <p188:txBody>
      <a:bodyPr/>
      <a:lstStyle/>
      <a:p>
        <a:r>
          <a:rPr lang="en-US"/>
          <a:t>Remove this “and”</a:t>
        </a:r>
      </a:p>
    </p188:txBody>
    <p188:extLst>
      <p:ext xmlns:p="http://schemas.openxmlformats.org/presentationml/2006/main" uri="{57CB4572-C831-44C2-8A1C-0ADB6CCDFE69}">
        <p223:reactions xmlns:p223="http://schemas.microsoft.com/office/powerpoint/2022/03/main">
          <p223:rxn type="👍">
            <p223:instance time="2026-09-15T15:16:34.937" authorId="{987F1493-A990-DF7D-1708-E75987D31C2D}"/>
          </p223:rxn>
        </p223:reactions>
      </p:ext>
    </p188:extLst>
  </p188:cm>
  <p188:cm id="{9386F136-364B-4E6C-91A9-591F4DD94227}" authorId="{53DBA1E8-5867-EA8A-8BCA-BACC29D996F4}" created="2026-09-15T14:01:40.166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0" sldId="260"/>
      <ac:graphicFrameMk id="2" creationId="{00000000-0000-0000-0000-000000000000}"/>
    </ac:deMkLst>
    <p188:txBody>
      <a:bodyPr/>
      <a:lstStyle/>
      <a:p>
        <a:r>
          <a:rPr lang="en-US"/>
          <a:t>Added serial comma - which is our standard. </a:t>
        </a:r>
      </a:p>
    </p188:txBody>
    <p188:extLst>
      <p:ext xmlns:p="http://schemas.openxmlformats.org/presentationml/2006/main" uri="{57CB4572-C831-44C2-8A1C-0ADB6CCDFE69}">
        <p223:reactions xmlns:p223="http://schemas.microsoft.com/office/powerpoint/2022/03/main">
          <p223:rxn type="👍">
            <p223:instance time="2026-09-15T15:17:07.976" authorId="{987F1493-A990-DF7D-1708-E75987D31C2D}"/>
          </p223:rxn>
        </p223:reactions>
      </p:ext>
    </p188:extLst>
  </p188:cm>
  <p188:cm id="{CC81E904-8884-40C6-999C-BC4B5621E809}" authorId="{53DBA1E8-5867-EA8A-8BCA-BACC29D996F4}" created="2026-09-15T14:02:19.267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0" sldId="260"/>
      <ac:graphicFrameMk id="2" creationId="{00000000-0000-0000-0000-000000000000}"/>
      <ac:tblMk/>
      <ac:tcMk rowId="10001" colId="20000"/>
      <ac:txMk cp="80">
        <ac:context len="461" hash="100942786"/>
      </ac:txMk>
    </ac:txMkLst>
    <p188:pos x="4837329" y="2066925"/>
    <p188:txBody>
      <a:bodyPr/>
      <a:lstStyle/>
      <a:p>
        <a:r>
          <a:rPr lang="en-US"/>
          <a:t>Change to “the”</a:t>
        </a:r>
      </a:p>
    </p188:txBody>
    <p188:extLst>
      <p:ext xmlns:p="http://schemas.openxmlformats.org/presentationml/2006/main" uri="{57CB4572-C831-44C2-8A1C-0ADB6CCDFE69}">
        <p223:reactions xmlns:p223="http://schemas.microsoft.com/office/powerpoint/2022/03/main">
          <p223:rxn type="👍">
            <p223:instance time="2026-09-15T15:17:33.182" authorId="{987F1493-A990-DF7D-1708-E75987D31C2D}"/>
          </p223:rxn>
        </p223:reactions>
      </p:ext>
    </p188:extLst>
  </p188:cm>
</p188:cmLst>
</file>

<file path=ppt/comments/modernComment_119_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5C1CC5B9-0647-4C98-A57C-C4A81F73EC5C}" authorId="{53DBA1E8-5867-EA8A-8BCA-BACC29D996F4}" created="2026-09-15T14:39:45.105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0" sldId="281"/>
      <ac:graphicFrameMk id="4" creationId="{00000000-0000-0000-0000-000000000000}"/>
      <ac:tblMk/>
      <ac:tcMk rowId="10001" colId="20000"/>
      <ac:txMk cp="0" len="55">
        <ac:context len="2069" hash="61151977"/>
      </ac:txMk>
    </ac:txMkLst>
    <p188:pos x="1923187" y="512573"/>
    <p188:txBody>
      <a:bodyPr/>
      <a:lstStyle/>
      <a:p>
        <a:r>
          <a:rPr lang="en-US"/>
          <a:t>Replace with “If you are a non-NRSA postdoc on the University payroll”</a:t>
        </a:r>
      </a:p>
    </p188:txBody>
    <p188:extLst>
      <p:ext xmlns:p="http://schemas.openxmlformats.org/presentationml/2006/main" uri="{57CB4572-C831-44C2-8A1C-0ADB6CCDFE69}">
        <p223:reactions xmlns:p223="http://schemas.microsoft.com/office/powerpoint/2022/03/main">
          <p223:rxn type="👍">
            <p223:instance time="2026-09-15T15:19:09.378" authorId="{987F1493-A990-DF7D-1708-E75987D31C2D}"/>
          </p223:rxn>
        </p223:reactions>
      </p:ext>
    </p188:extLst>
  </p188:cm>
</p188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2112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80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69215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69215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2786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69215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69215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69215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71424" y="194564"/>
            <a:ext cx="6829551" cy="4041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34962" y="3803396"/>
            <a:ext cx="6951345" cy="22091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2616" y="9354312"/>
            <a:ext cx="2487168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620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3785870" y="9674621"/>
            <a:ext cx="213995" cy="1517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69215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g"/><Relationship Id="rId7" Type="http://schemas.openxmlformats.org/officeDocument/2006/relationships/image" Target="../media/image11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microsoft.com/office/2018/10/relationships/comments" Target="../comments/modernComment_104_0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hyperlink" Target="https://clients.garnett-powers.com/pd/northwesternu/documents/" TargetMode="Externa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hyperlink" Target="https://member.uhc.com/myuhc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hyperlink" Target="https://member.uhc.com/myuhc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wellbeing@northwestern.edu" TargetMode="External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hr.northwestern.edu/well-being/programs/employee-assistance-program/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yemedcontacts.com/" TargetMode="External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hyperlink" Target="https://hr.northwestern.edu/benefits/health-insurance/long-term-disability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onbase-sso.northwestern.edu/form/hr-ops-integrate-benefits-form" TargetMode="External"/><Relationship Id="rId2" Type="http://schemas.microsoft.com/office/2018/10/relationships/comments" Target="../comments/modernComment_119_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onbase-sso.northwestern.edu/form/hr-ops-integrate-benefits-form" TargetMode="External"/><Relationship Id="rId2" Type="http://schemas.microsoft.com/office/2018/10/relationships/comments" Target="../comments/modernComment_11A_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1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egaleaseplan.com/northwestern" TargetMode="External"/><Relationship Id="rId2" Type="http://schemas.openxmlformats.org/officeDocument/2006/relationships/hyperlink" Target="https://www.northwestern.edu/hr/benefits/retirement/plan/index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hyperlink" Target="https://www.northwestern.edu/hr/benefits/tuition/index.html" TargetMode="External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grants.nih.gov/grants/guide/notice-files/NOT-OD-18-154.html?utm_source=dlvr.it&amp;utm_medium=twitter" TargetMode="External"/><Relationship Id="rId5" Type="http://schemas.openxmlformats.org/officeDocument/2006/relationships/hyperlink" Target="https://www.northwestern.edu/hr/benefits/leaves-holidays/index.html" TargetMode="External"/><Relationship Id="rId4" Type="http://schemas.openxmlformats.org/officeDocument/2006/relationships/hyperlink" Target="https://hr.northwestern.edu/benefits/discounts-transit/commuter-benefits/" TargetMode="Externa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mailto:UniversityServices.GBS.nupfbp@ajg.com" TargetMode="External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clients.garnett-powers.com/pd/northwesternu/" TargetMode="Externa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1555" y="9001759"/>
            <a:ext cx="3356610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10" dirty="0">
                <a:latin typeface="Calibri"/>
                <a:cs typeface="Calibri"/>
              </a:rPr>
              <a:t>Postdoctoral</a:t>
            </a:r>
            <a:r>
              <a:rPr sz="2200" spc="-9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Benefit</a:t>
            </a:r>
            <a:r>
              <a:rPr sz="2200" spc="-8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Program</a:t>
            </a:r>
            <a:endParaRPr sz="22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1980" y="8441905"/>
            <a:ext cx="3201162" cy="412067"/>
          </a:xfrm>
          <a:prstGeom prst="rect">
            <a:avLst/>
          </a:prstGeom>
        </p:spPr>
      </p:pic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4333494" y="8636328"/>
          <a:ext cx="2983230" cy="6870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832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43535">
                <a:tc>
                  <a:txBody>
                    <a:bodyPr/>
                    <a:lstStyle/>
                    <a:p>
                      <a:pPr algn="ctr">
                        <a:lnSpc>
                          <a:spcPts val="2435"/>
                        </a:lnSpc>
                      </a:pPr>
                      <a:r>
                        <a:rPr sz="2200" dirty="0">
                          <a:solidFill>
                            <a:srgbClr val="522C89"/>
                          </a:solidFill>
                          <a:latin typeface="Arial"/>
                          <a:cs typeface="Arial"/>
                        </a:rPr>
                        <a:t>2027</a:t>
                      </a:r>
                      <a:r>
                        <a:rPr sz="2200" spc="-45" dirty="0">
                          <a:solidFill>
                            <a:srgbClr val="522C8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200" dirty="0">
                          <a:latin typeface="Arial"/>
                          <a:cs typeface="Arial"/>
                        </a:rPr>
                        <a:t>Plan</a:t>
                      </a:r>
                      <a:r>
                        <a:rPr sz="2200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200" spc="-20" dirty="0">
                          <a:latin typeface="Arial"/>
                          <a:cs typeface="Arial"/>
                        </a:rPr>
                        <a:t>Year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3535">
                <a:tc>
                  <a:txBody>
                    <a:bodyPr/>
                    <a:lstStyle/>
                    <a:p>
                      <a:pPr algn="ctr">
                        <a:lnSpc>
                          <a:spcPts val="2565"/>
                        </a:lnSpc>
                        <a:spcBef>
                          <a:spcPts val="40"/>
                        </a:spcBef>
                      </a:pPr>
                      <a:r>
                        <a:rPr sz="2200" dirty="0">
                          <a:latin typeface="Arial"/>
                          <a:cs typeface="Arial"/>
                        </a:rPr>
                        <a:t>Open</a:t>
                      </a:r>
                      <a:r>
                        <a:rPr sz="2200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200" dirty="0">
                          <a:latin typeface="Arial"/>
                          <a:cs typeface="Arial"/>
                        </a:rPr>
                        <a:t>Enrollment</a:t>
                      </a:r>
                      <a:r>
                        <a:rPr sz="2200" spc="-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200" spc="-10" dirty="0">
                          <a:latin typeface="Arial"/>
                          <a:cs typeface="Arial"/>
                        </a:rPr>
                        <a:t>Guide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508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5" name="object 5"/>
          <p:cNvGrpSpPr/>
          <p:nvPr/>
        </p:nvGrpSpPr>
        <p:grpSpPr>
          <a:xfrm>
            <a:off x="34290" y="56896"/>
            <a:ext cx="7688580" cy="5265420"/>
            <a:chOff x="34290" y="56896"/>
            <a:chExt cx="7688580" cy="526542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290" y="56896"/>
              <a:ext cx="7688199" cy="275615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290" y="2848610"/>
              <a:ext cx="7688199" cy="2473706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4290" y="5372734"/>
            <a:ext cx="7681043" cy="265264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7772400" cy="10058400"/>
          </a:xfrm>
          <a:prstGeom prst="rect">
            <a:avLst/>
          </a:prstGeom>
        </p:spPr>
      </p:pic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5927783"/>
              </p:ext>
            </p:extLst>
          </p:nvPr>
        </p:nvGraphicFramePr>
        <p:xfrm>
          <a:off x="4572000" y="152400"/>
          <a:ext cx="3079749" cy="609281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879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17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5600"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2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Table</a:t>
                      </a:r>
                      <a:r>
                        <a:rPr sz="1800" b="1" spc="-5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of</a:t>
                      </a:r>
                      <a:r>
                        <a:rPr sz="1800" b="1" spc="-5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Contents</a:t>
                      </a:r>
                      <a:endParaRPr sz="1800" b="1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29209" marB="0"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7030A0">
                        <a:alpha val="8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b="1" dirty="0">
                        <a:solidFill>
                          <a:schemeClr val="bg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7030A0">
                        <a:alpha val="8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904"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50" b="1" spc="-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Benefits</a:t>
                      </a:r>
                      <a:r>
                        <a:rPr sz="1050" b="1" spc="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Overview…………………………………………….</a:t>
                      </a:r>
                      <a:endParaRPr sz="1050" b="1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T w="9525">
                      <a:solidFill>
                        <a:srgbClr val="000000"/>
                      </a:solidFill>
                      <a:prstDash val="solid"/>
                    </a:lnT>
                    <a:solidFill>
                      <a:srgbClr val="7030A0">
                        <a:alpha val="8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050" b="1" spc="-5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endParaRPr sz="1050" b="1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T w="9525">
                      <a:solidFill>
                        <a:srgbClr val="000000"/>
                      </a:solidFill>
                      <a:prstDash val="solid"/>
                    </a:lnT>
                    <a:solidFill>
                      <a:srgbClr val="7030A0">
                        <a:alpha val="8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05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Open</a:t>
                      </a:r>
                      <a:r>
                        <a:rPr sz="1050" b="1" spc="-2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Enrollment</a:t>
                      </a:r>
                      <a:r>
                        <a:rPr sz="1050" b="1" spc="-1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&amp;</a:t>
                      </a:r>
                      <a:r>
                        <a:rPr sz="1050" b="1" spc="-1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What’s</a:t>
                      </a:r>
                      <a:r>
                        <a:rPr sz="105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New..…….……………….</a:t>
                      </a:r>
                      <a:endParaRPr sz="1050" b="1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19050" marB="0">
                    <a:solidFill>
                      <a:srgbClr val="7030A0">
                        <a:alpha val="8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050" b="1" spc="-5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4</a:t>
                      </a:r>
                      <a:endParaRPr sz="1050" b="1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19050" marB="0">
                    <a:solidFill>
                      <a:srgbClr val="7030A0">
                        <a:alpha val="8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6854"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05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Open</a:t>
                      </a:r>
                      <a:r>
                        <a:rPr sz="1050" b="1" spc="-3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Enrollment</a:t>
                      </a:r>
                      <a:r>
                        <a:rPr sz="105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Process</a:t>
                      </a:r>
                      <a:r>
                        <a:rPr sz="105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…………...……………………</a:t>
                      </a:r>
                      <a:endParaRPr sz="1050" b="1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19050" marB="0">
                    <a:solidFill>
                      <a:srgbClr val="7030A0">
                        <a:alpha val="8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050" b="1" spc="-5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5</a:t>
                      </a:r>
                      <a:endParaRPr sz="1050" b="1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19050" marB="0">
                    <a:solidFill>
                      <a:srgbClr val="7030A0">
                        <a:alpha val="8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5585"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5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Benefit</a:t>
                      </a:r>
                      <a:r>
                        <a:rPr sz="1050" b="1" spc="-2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Program</a:t>
                      </a:r>
                      <a:r>
                        <a:rPr sz="1050" b="1" spc="-1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Website</a:t>
                      </a:r>
                      <a:r>
                        <a:rPr sz="1050" b="1" spc="-1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Resources</a:t>
                      </a:r>
                      <a:r>
                        <a:rPr sz="105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...……………..</a:t>
                      </a:r>
                      <a:endParaRPr sz="1050" b="1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17780" marB="0">
                    <a:solidFill>
                      <a:srgbClr val="7030A0">
                        <a:alpha val="8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50" b="1" spc="-5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6</a:t>
                      </a:r>
                      <a:endParaRPr sz="1050" b="1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17780" marB="0">
                    <a:solidFill>
                      <a:srgbClr val="7030A0">
                        <a:alpha val="8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6854"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5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Important</a:t>
                      </a:r>
                      <a:r>
                        <a:rPr sz="105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Medical</a:t>
                      </a:r>
                      <a:r>
                        <a:rPr sz="105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Plan</a:t>
                      </a:r>
                      <a:r>
                        <a:rPr sz="105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Information</a:t>
                      </a:r>
                      <a:r>
                        <a:rPr sz="105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………………..</a:t>
                      </a:r>
                      <a:endParaRPr sz="1050" b="1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17780" marB="0">
                    <a:solidFill>
                      <a:srgbClr val="7030A0">
                        <a:alpha val="8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50" b="1" spc="-5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7</a:t>
                      </a:r>
                      <a:endParaRPr sz="1050" b="1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17780" marB="0">
                    <a:solidFill>
                      <a:srgbClr val="7030A0">
                        <a:alpha val="8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05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Glossary</a:t>
                      </a:r>
                      <a:r>
                        <a:rPr sz="1050" b="1" spc="-1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b="1" spc="-2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Terms</a:t>
                      </a:r>
                      <a:r>
                        <a:rPr sz="1050" b="1" spc="-1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……………………….……………………</a:t>
                      </a:r>
                      <a:endParaRPr sz="1050" b="1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19050" marB="0">
                    <a:solidFill>
                      <a:srgbClr val="7030A0">
                        <a:alpha val="8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050" b="1" spc="-5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8</a:t>
                      </a:r>
                      <a:endParaRPr sz="1050" b="1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19050" marB="0">
                    <a:solidFill>
                      <a:srgbClr val="7030A0">
                        <a:alpha val="8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2570"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05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Medical</a:t>
                      </a:r>
                      <a:r>
                        <a:rPr sz="1050" b="1" spc="-2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Plan</a:t>
                      </a:r>
                      <a:r>
                        <a:rPr sz="105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Options</a:t>
                      </a:r>
                      <a:r>
                        <a:rPr sz="105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……………..……………………….</a:t>
                      </a:r>
                      <a:endParaRPr sz="1050" b="1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19050" marB="0">
                    <a:solidFill>
                      <a:srgbClr val="7030A0">
                        <a:alpha val="8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050" b="1" spc="-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9-</a:t>
                      </a:r>
                      <a:r>
                        <a:rPr sz="105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10</a:t>
                      </a:r>
                      <a:endParaRPr sz="1050" b="1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19050" marB="0">
                    <a:solidFill>
                      <a:srgbClr val="7030A0">
                        <a:alpha val="8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5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myUHC</a:t>
                      </a:r>
                      <a:r>
                        <a:rPr sz="105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Online</a:t>
                      </a:r>
                      <a:r>
                        <a:rPr sz="1050" b="1" spc="-2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Member</a:t>
                      </a:r>
                      <a:r>
                        <a:rPr sz="1050" b="1" spc="-2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Portal</a:t>
                      </a:r>
                      <a:r>
                        <a:rPr sz="1050" b="1" spc="-2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…………………………</a:t>
                      </a:r>
                      <a:endParaRPr sz="1050" b="1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23495" marB="0">
                    <a:solidFill>
                      <a:srgbClr val="7030A0">
                        <a:alpha val="8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50" b="1" spc="-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11-</a:t>
                      </a:r>
                      <a:r>
                        <a:rPr sz="105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13</a:t>
                      </a:r>
                      <a:endParaRPr sz="1050" b="1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23495" marB="0">
                    <a:solidFill>
                      <a:srgbClr val="7030A0">
                        <a:alpha val="8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2570"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5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Virtual</a:t>
                      </a:r>
                      <a:r>
                        <a:rPr sz="105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Visits……………………………………………………..</a:t>
                      </a:r>
                      <a:endParaRPr sz="1050" b="1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23495" marB="0">
                    <a:solidFill>
                      <a:srgbClr val="7030A0">
                        <a:alpha val="8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05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14</a:t>
                      </a:r>
                      <a:endParaRPr sz="1050" b="1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23495" marB="0">
                    <a:solidFill>
                      <a:srgbClr val="7030A0">
                        <a:alpha val="8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05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When</a:t>
                      </a:r>
                      <a:r>
                        <a:rPr sz="1050" b="1" spc="-2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and</a:t>
                      </a:r>
                      <a:r>
                        <a:rPr sz="1050" b="1" spc="-2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Where</a:t>
                      </a:r>
                      <a:r>
                        <a:rPr sz="1050" b="1" spc="-2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b="1" spc="-2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Access</a:t>
                      </a:r>
                      <a:r>
                        <a:rPr sz="1050" b="1" spc="-2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Care………………………</a:t>
                      </a:r>
                      <a:endParaRPr sz="1050" b="1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19050" marB="0">
                    <a:solidFill>
                      <a:srgbClr val="7030A0">
                        <a:alpha val="8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05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15</a:t>
                      </a:r>
                      <a:endParaRPr sz="1050" b="1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19050" marB="0">
                    <a:solidFill>
                      <a:srgbClr val="7030A0">
                        <a:alpha val="8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05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Medical</a:t>
                      </a:r>
                      <a:r>
                        <a:rPr sz="1050" b="1" spc="-1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Plan</a:t>
                      </a:r>
                      <a:r>
                        <a:rPr sz="1050" b="1" spc="-1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Wellness</a:t>
                      </a:r>
                      <a:r>
                        <a:rPr sz="1050" b="1" spc="-1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Programs</a:t>
                      </a:r>
                      <a:r>
                        <a:rPr sz="105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..……………………</a:t>
                      </a:r>
                      <a:endParaRPr sz="1050" b="1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19050" marB="0">
                    <a:solidFill>
                      <a:srgbClr val="7030A0">
                        <a:alpha val="8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05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16</a:t>
                      </a:r>
                      <a:endParaRPr sz="1050" b="1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19050" marB="0">
                    <a:solidFill>
                      <a:srgbClr val="7030A0">
                        <a:alpha val="8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6220"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05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Employee</a:t>
                      </a:r>
                      <a:r>
                        <a:rPr sz="105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Assistance</a:t>
                      </a:r>
                      <a:r>
                        <a:rPr sz="105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Program</a:t>
                      </a:r>
                      <a:r>
                        <a:rPr sz="105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(EAP)</a:t>
                      </a:r>
                      <a:r>
                        <a:rPr sz="105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………………..</a:t>
                      </a:r>
                      <a:endParaRPr sz="1050" b="1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18415" marB="0">
                    <a:solidFill>
                      <a:srgbClr val="7030A0">
                        <a:alpha val="8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05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17</a:t>
                      </a:r>
                      <a:endParaRPr sz="1050" b="1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18415" marB="0">
                    <a:solidFill>
                      <a:srgbClr val="7030A0">
                        <a:alpha val="8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5585"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5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Dental</a:t>
                      </a:r>
                      <a:r>
                        <a:rPr sz="1050" b="1" spc="-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Plan</a:t>
                      </a:r>
                      <a:r>
                        <a:rPr sz="1050" b="1" spc="-1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Options ..……………………………………….</a:t>
                      </a:r>
                      <a:endParaRPr sz="1050" b="1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17780" marB="0">
                    <a:solidFill>
                      <a:srgbClr val="7030A0">
                        <a:alpha val="8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5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18</a:t>
                      </a:r>
                      <a:endParaRPr sz="1050" b="1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17780" marB="0">
                    <a:solidFill>
                      <a:srgbClr val="7030A0">
                        <a:alpha val="8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6854"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5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Vision</a:t>
                      </a:r>
                      <a:r>
                        <a:rPr sz="105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Plan</a:t>
                      </a:r>
                      <a:r>
                        <a:rPr sz="1050" b="1" spc="-1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………..…………………………………………….</a:t>
                      </a:r>
                      <a:endParaRPr sz="1050" b="1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17780" marB="0">
                    <a:solidFill>
                      <a:srgbClr val="7030A0">
                        <a:alpha val="8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5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19</a:t>
                      </a:r>
                      <a:endParaRPr sz="1050" b="1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17780" marB="0">
                    <a:solidFill>
                      <a:srgbClr val="7030A0">
                        <a:alpha val="8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05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Basic</a:t>
                      </a:r>
                      <a:r>
                        <a:rPr sz="1050" b="1" spc="-2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Life</a:t>
                      </a:r>
                      <a:r>
                        <a:rPr sz="1050" b="1" spc="-1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|</a:t>
                      </a:r>
                      <a:r>
                        <a:rPr sz="1050" b="1" spc="-1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AD&amp;D</a:t>
                      </a:r>
                      <a:r>
                        <a:rPr sz="1050" b="1" spc="-2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Plan</a:t>
                      </a:r>
                      <a:r>
                        <a:rPr sz="1050" b="1" spc="-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…………………………………….</a:t>
                      </a:r>
                      <a:endParaRPr sz="1050" b="1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18415" marB="0">
                    <a:solidFill>
                      <a:srgbClr val="7030A0">
                        <a:alpha val="8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05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20</a:t>
                      </a:r>
                      <a:endParaRPr sz="1050" b="1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18415" marB="0">
                    <a:solidFill>
                      <a:srgbClr val="7030A0">
                        <a:alpha val="8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05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Income</a:t>
                      </a:r>
                      <a:r>
                        <a:rPr sz="1050" b="1" spc="-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Protection </a:t>
                      </a:r>
                      <a:r>
                        <a:rPr sz="105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–</a:t>
                      </a:r>
                      <a:r>
                        <a:rPr sz="105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Employee</a:t>
                      </a:r>
                      <a:r>
                        <a:rPr sz="105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Postdocs </a:t>
                      </a:r>
                      <a:r>
                        <a:rPr sz="1050" b="1" spc="-2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…………</a:t>
                      </a:r>
                      <a:endParaRPr sz="1050" b="1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18415" marB="0">
                    <a:solidFill>
                      <a:srgbClr val="7030A0">
                        <a:alpha val="8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05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21</a:t>
                      </a:r>
                      <a:endParaRPr sz="1050" b="1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18415" marB="0">
                    <a:solidFill>
                      <a:srgbClr val="7030A0">
                        <a:alpha val="8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05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Income </a:t>
                      </a:r>
                      <a:r>
                        <a:rPr sz="1050" b="1" spc="-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Protection</a:t>
                      </a:r>
                      <a:r>
                        <a:rPr sz="105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– NRSA</a:t>
                      </a:r>
                      <a:r>
                        <a:rPr sz="105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&amp; Direct </a:t>
                      </a:r>
                      <a:r>
                        <a:rPr sz="1050" b="1" spc="-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Postdocs</a:t>
                      </a:r>
                      <a:r>
                        <a:rPr sz="105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…..</a:t>
                      </a:r>
                      <a:endParaRPr sz="1050" b="1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19050" marB="0">
                    <a:solidFill>
                      <a:srgbClr val="7030A0">
                        <a:alpha val="8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05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22</a:t>
                      </a:r>
                      <a:endParaRPr sz="1050" b="1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19050" marB="0">
                    <a:solidFill>
                      <a:srgbClr val="7030A0">
                        <a:alpha val="8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05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Voluntary</a:t>
                      </a:r>
                      <a:r>
                        <a:rPr sz="1050" b="1" spc="-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Life</a:t>
                      </a:r>
                      <a:r>
                        <a:rPr sz="1050" b="1" spc="-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Insurance</a:t>
                      </a:r>
                      <a:r>
                        <a:rPr sz="1050" b="1" spc="-1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………………………………….</a:t>
                      </a:r>
                      <a:endParaRPr sz="1050" b="1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19050" marB="0">
                    <a:solidFill>
                      <a:srgbClr val="7030A0">
                        <a:alpha val="8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05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23</a:t>
                      </a:r>
                      <a:endParaRPr sz="1050" b="1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19050" marB="0">
                    <a:solidFill>
                      <a:srgbClr val="7030A0">
                        <a:alpha val="8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48920"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05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Voluntary</a:t>
                      </a:r>
                      <a:r>
                        <a:rPr sz="105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Life</a:t>
                      </a:r>
                      <a:r>
                        <a:rPr sz="1050" b="1" spc="-2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Insurance</a:t>
                      </a:r>
                      <a:r>
                        <a:rPr sz="1050" b="1" spc="-2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Rates</a:t>
                      </a:r>
                      <a:r>
                        <a:rPr sz="105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…………………………</a:t>
                      </a:r>
                      <a:endParaRPr sz="1050" b="1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solidFill>
                      <a:srgbClr val="7030A0">
                        <a:alpha val="8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05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24</a:t>
                      </a:r>
                      <a:endParaRPr sz="1050" b="1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solidFill>
                      <a:srgbClr val="7030A0">
                        <a:alpha val="8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42570"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05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Healthcare</a:t>
                      </a:r>
                      <a:r>
                        <a:rPr sz="1050" b="1" spc="-2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FSA</a:t>
                      </a:r>
                      <a:r>
                        <a:rPr sz="105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…………………………………………………</a:t>
                      </a:r>
                      <a:endParaRPr sz="1050" b="1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24130" marB="0">
                    <a:solidFill>
                      <a:srgbClr val="7030A0">
                        <a:alpha val="8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05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25</a:t>
                      </a:r>
                      <a:endParaRPr sz="1050" b="1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24130" marB="0">
                    <a:solidFill>
                      <a:srgbClr val="7030A0">
                        <a:alpha val="8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36854"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05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Dependent</a:t>
                      </a:r>
                      <a:r>
                        <a:rPr sz="105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Care</a:t>
                      </a:r>
                      <a:r>
                        <a:rPr sz="105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……………..………………………………..</a:t>
                      </a:r>
                      <a:endParaRPr sz="1050" b="1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18415" marB="0">
                    <a:solidFill>
                      <a:srgbClr val="7030A0">
                        <a:alpha val="8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050" b="1" spc="-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26-</a:t>
                      </a:r>
                      <a:r>
                        <a:rPr sz="105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27</a:t>
                      </a:r>
                      <a:endParaRPr sz="1050" b="1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18415" marB="0">
                    <a:solidFill>
                      <a:srgbClr val="7030A0">
                        <a:alpha val="8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36220"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05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Other</a:t>
                      </a:r>
                      <a:r>
                        <a:rPr sz="105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Benefits</a:t>
                      </a:r>
                      <a:r>
                        <a:rPr sz="105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………...………………………………………</a:t>
                      </a:r>
                      <a:endParaRPr sz="1050" b="1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18415" marB="0">
                    <a:solidFill>
                      <a:srgbClr val="7030A0">
                        <a:alpha val="8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050" b="1" spc="-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28-</a:t>
                      </a:r>
                      <a:r>
                        <a:rPr sz="105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29</a:t>
                      </a:r>
                      <a:endParaRPr sz="1050" b="1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18415" marB="0">
                    <a:solidFill>
                      <a:srgbClr val="7030A0">
                        <a:alpha val="8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35585"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5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Rates and</a:t>
                      </a:r>
                      <a:r>
                        <a:rPr sz="1050" b="1" spc="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Contributions</a:t>
                      </a:r>
                      <a:r>
                        <a:rPr sz="105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…………………………………..</a:t>
                      </a:r>
                      <a:endParaRPr sz="1050" b="1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17780" marB="0">
                    <a:solidFill>
                      <a:srgbClr val="7030A0">
                        <a:alpha val="8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50" b="1" spc="-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30-</a:t>
                      </a:r>
                      <a:r>
                        <a:rPr sz="105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32</a:t>
                      </a:r>
                      <a:endParaRPr sz="1050" b="1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17780" marB="0">
                    <a:solidFill>
                      <a:srgbClr val="7030A0">
                        <a:alpha val="8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20979"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5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Contact</a:t>
                      </a:r>
                      <a:r>
                        <a:rPr sz="105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Information</a:t>
                      </a:r>
                      <a:r>
                        <a:rPr sz="1050" b="1" spc="-2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...……………………………………..</a:t>
                      </a:r>
                      <a:endParaRPr sz="1050" b="1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17780" marB="0">
                    <a:solidFill>
                      <a:srgbClr val="7030A0">
                        <a:alpha val="8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746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5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33</a:t>
                      </a:r>
                      <a:endParaRPr sz="1050" b="1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17780" marB="0">
                    <a:solidFill>
                      <a:srgbClr val="7030A0">
                        <a:alpha val="8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3838702" y="9759964"/>
            <a:ext cx="88265" cy="15176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850" spc="-50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8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7772400" cy="3971925"/>
            <a:chOff x="0" y="0"/>
            <a:chExt cx="7772400" cy="39719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7772400" cy="36703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3155378"/>
              <a:ext cx="7772400" cy="816610"/>
            </a:xfrm>
            <a:custGeom>
              <a:avLst/>
              <a:gdLst/>
              <a:ahLst/>
              <a:cxnLst/>
              <a:rect l="l" t="t" r="r" b="b"/>
              <a:pathLst>
                <a:path w="7772400" h="816610">
                  <a:moveTo>
                    <a:pt x="0" y="0"/>
                  </a:moveTo>
                  <a:lnTo>
                    <a:pt x="0" y="816546"/>
                  </a:lnTo>
                  <a:lnTo>
                    <a:pt x="7772400" y="816546"/>
                  </a:lnTo>
                  <a:lnTo>
                    <a:pt x="77724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22C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3450" y="5683034"/>
            <a:ext cx="536661" cy="542759"/>
          </a:xfrm>
          <a:prstGeom prst="rect">
            <a:avLst/>
          </a:prstGeom>
        </p:spPr>
      </p:pic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901700" y="5653595"/>
          <a:ext cx="5290184" cy="15062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457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755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70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817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62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ts val="1000"/>
                        </a:lnSpc>
                      </a:pPr>
                      <a:r>
                        <a:rPr sz="1050" b="1" dirty="0">
                          <a:latin typeface="Calibri"/>
                          <a:cs typeface="Calibri"/>
                        </a:rPr>
                        <a:t>Medical</a:t>
                      </a:r>
                      <a:r>
                        <a:rPr sz="105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latin typeface="Calibri"/>
                          <a:cs typeface="Calibri"/>
                        </a:rPr>
                        <a:t>Insurance: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101600" marR="219710" indent="-30480">
                        <a:lnSpc>
                          <a:spcPct val="155700"/>
                        </a:lnSpc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UnitedHealthcare</a:t>
                      </a:r>
                      <a:r>
                        <a:rPr sz="105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(Effective</a:t>
                      </a:r>
                      <a:r>
                        <a:rPr sz="105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1/1/2026)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HMO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PPO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Plans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5085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1050" b="1" dirty="0">
                          <a:latin typeface="Calibri"/>
                          <a:cs typeface="Calibri"/>
                        </a:rPr>
                        <a:t>Dental </a:t>
                      </a:r>
                      <a:r>
                        <a:rPr sz="1050" b="1" spc="-10" dirty="0">
                          <a:latin typeface="Calibri"/>
                          <a:cs typeface="Calibri"/>
                        </a:rPr>
                        <a:t>Insurance: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45085">
                        <a:lnSpc>
                          <a:spcPct val="100000"/>
                        </a:lnSpc>
                        <a:spcBef>
                          <a:spcPts val="1105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Guardian</a:t>
                      </a:r>
                      <a:r>
                        <a:rPr sz="105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HMO</a:t>
                      </a:r>
                      <a:r>
                        <a:rPr sz="105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PPO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65405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42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71120">
                        <a:lnSpc>
                          <a:spcPct val="100000"/>
                        </a:lnSpc>
                      </a:pPr>
                      <a:r>
                        <a:rPr sz="1050" b="1" dirty="0">
                          <a:latin typeface="Calibri"/>
                          <a:cs typeface="Calibri"/>
                        </a:rPr>
                        <a:t>Vision</a:t>
                      </a:r>
                      <a:r>
                        <a:rPr sz="105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latin typeface="Calibri"/>
                          <a:cs typeface="Calibri"/>
                        </a:rPr>
                        <a:t>Insurance: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71120">
                        <a:lnSpc>
                          <a:spcPct val="100000"/>
                        </a:lnSpc>
                        <a:spcBef>
                          <a:spcPts val="1105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EyeMed</a:t>
                      </a:r>
                      <a:r>
                        <a:rPr sz="105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PPO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4889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45085">
                        <a:lnSpc>
                          <a:spcPct val="100000"/>
                        </a:lnSpc>
                      </a:pPr>
                      <a:r>
                        <a:rPr sz="1050" b="1" dirty="0">
                          <a:latin typeface="Calibri"/>
                          <a:cs typeface="Calibri"/>
                        </a:rPr>
                        <a:t>Life</a:t>
                      </a:r>
                      <a:r>
                        <a:rPr sz="105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|</a:t>
                      </a:r>
                      <a:r>
                        <a:rPr sz="105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AD&amp;D</a:t>
                      </a:r>
                      <a:r>
                        <a:rPr sz="105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latin typeface="Calibri"/>
                          <a:cs typeface="Calibri"/>
                        </a:rPr>
                        <a:t>Insurance: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45085">
                        <a:lnSpc>
                          <a:spcPct val="100000"/>
                        </a:lnSpc>
                        <a:spcBef>
                          <a:spcPts val="1105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Standard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4889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185665" y="5692902"/>
            <a:ext cx="523239" cy="523239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76883" y="6625628"/>
            <a:ext cx="454621" cy="454621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150614" y="6546342"/>
            <a:ext cx="614045" cy="614045"/>
          </a:xfrm>
          <a:prstGeom prst="rect">
            <a:avLst/>
          </a:prstGeom>
        </p:spPr>
      </p:pic>
      <p:sp>
        <p:nvSpPr>
          <p:cNvPr id="10" name="object 10" descr="$PPTXTitle"/>
          <p:cNvSpPr txBox="1">
            <a:spLocks noGrp="1"/>
          </p:cNvSpPr>
          <p:nvPr>
            <p:ph type="title"/>
          </p:nvPr>
        </p:nvSpPr>
        <p:spPr>
          <a:xfrm>
            <a:off x="3288538" y="3355594"/>
            <a:ext cx="11893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BENEFITS</a:t>
            </a:r>
          </a:p>
        </p:txBody>
      </p:sp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158234" y="8409444"/>
            <a:ext cx="571220" cy="571220"/>
          </a:xfrm>
          <a:prstGeom prst="rect">
            <a:avLst/>
          </a:prstGeom>
        </p:spPr>
      </p:pic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4126484" y="8409444"/>
          <a:ext cx="2624454" cy="5708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673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570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08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050" b="1" spc="-10" dirty="0">
                          <a:latin typeface="Calibri"/>
                          <a:cs typeface="Calibri"/>
                        </a:rPr>
                        <a:t>Flexible</a:t>
                      </a:r>
                      <a:r>
                        <a:rPr sz="105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Spending</a:t>
                      </a:r>
                      <a:r>
                        <a:rPr sz="105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Accounts</a:t>
                      </a:r>
                      <a:r>
                        <a:rPr sz="105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latin typeface="Calibri"/>
                          <a:cs typeface="Calibri"/>
                        </a:rPr>
                        <a:t>(FSA):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64135">
                        <a:lnSpc>
                          <a:spcPct val="100000"/>
                        </a:lnSpc>
                        <a:spcBef>
                          <a:spcPts val="1100"/>
                        </a:spcBef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Inspira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5080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3" name="object 1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00683" y="7365479"/>
            <a:ext cx="631837" cy="631837"/>
          </a:xfrm>
          <a:prstGeom prst="rect">
            <a:avLst/>
          </a:prstGeom>
        </p:spPr>
      </p:pic>
      <p:graphicFrame>
        <p:nvGraphicFramePr>
          <p:cNvPr id="14" name="object 14"/>
          <p:cNvGraphicFramePr>
            <a:graphicFrameLocks noGrp="1"/>
          </p:cNvGraphicFramePr>
          <p:nvPr/>
        </p:nvGraphicFramePr>
        <p:xfrm>
          <a:off x="868933" y="7365479"/>
          <a:ext cx="2842895" cy="8083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04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80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083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050" b="1" spc="-10" dirty="0">
                          <a:latin typeface="Calibri"/>
                          <a:cs typeface="Calibri"/>
                        </a:rPr>
                        <a:t>Long-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Term</a:t>
                      </a:r>
                      <a:r>
                        <a:rPr sz="105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Disability</a:t>
                      </a:r>
                      <a:r>
                        <a:rPr sz="105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(LTD)</a:t>
                      </a:r>
                      <a:r>
                        <a:rPr sz="105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latin typeface="Calibri"/>
                          <a:cs typeface="Calibri"/>
                        </a:rPr>
                        <a:t>Insurance: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40640" marR="233045">
                        <a:lnSpc>
                          <a:spcPts val="2360"/>
                        </a:lnSpc>
                        <a:spcBef>
                          <a:spcPts val="6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Hartford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(Employee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Postdocs)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Standard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(NRSA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&amp;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Direct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Pay)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42544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5" name="object 1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00683" y="8385047"/>
            <a:ext cx="614045" cy="614044"/>
          </a:xfrm>
          <a:prstGeom prst="rect">
            <a:avLst/>
          </a:prstGeom>
        </p:spPr>
      </p:pic>
      <p:graphicFrame>
        <p:nvGraphicFramePr>
          <p:cNvPr id="16" name="object 16"/>
          <p:cNvGraphicFramePr>
            <a:graphicFrameLocks noGrp="1"/>
          </p:cNvGraphicFramePr>
          <p:nvPr/>
        </p:nvGraphicFramePr>
        <p:xfrm>
          <a:off x="868933" y="8385047"/>
          <a:ext cx="2151380" cy="6134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90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0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13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5085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1050" b="1" dirty="0">
                          <a:latin typeface="Calibri"/>
                          <a:cs typeface="Calibri"/>
                        </a:rPr>
                        <a:t>Voluntary</a:t>
                      </a:r>
                      <a:r>
                        <a:rPr sz="105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Life</a:t>
                      </a:r>
                      <a:r>
                        <a:rPr sz="105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latin typeface="Calibri"/>
                          <a:cs typeface="Calibri"/>
                        </a:rPr>
                        <a:t>Insurance: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45085">
                        <a:lnSpc>
                          <a:spcPct val="100000"/>
                        </a:lnSpc>
                        <a:spcBef>
                          <a:spcPts val="110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Standard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73025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7" name="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137659" y="7363955"/>
            <a:ext cx="631837" cy="631837"/>
          </a:xfrm>
          <a:prstGeom prst="rect">
            <a:avLst/>
          </a:prstGeom>
        </p:spPr>
      </p:pic>
      <p:graphicFrame>
        <p:nvGraphicFramePr>
          <p:cNvPr id="18" name="object 18"/>
          <p:cNvGraphicFramePr>
            <a:graphicFrameLocks noGrp="1"/>
          </p:cNvGraphicFramePr>
          <p:nvPr/>
        </p:nvGraphicFramePr>
        <p:xfrm>
          <a:off x="4105909" y="7363955"/>
          <a:ext cx="2885440" cy="82994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04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805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2994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050" b="1" dirty="0">
                          <a:latin typeface="Calibri"/>
                          <a:cs typeface="Calibri"/>
                        </a:rPr>
                        <a:t>Extended</a:t>
                      </a:r>
                      <a:r>
                        <a:rPr sz="105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Sick</a:t>
                      </a:r>
                      <a:r>
                        <a:rPr sz="105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Time</a:t>
                      </a:r>
                      <a:r>
                        <a:rPr sz="105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latin typeface="Calibri"/>
                          <a:cs typeface="Calibri"/>
                        </a:rPr>
                        <a:t>(EST):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Hartford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050" b="1" spc="-10" dirty="0">
                          <a:latin typeface="Calibri"/>
                          <a:cs typeface="Calibri"/>
                        </a:rPr>
                        <a:t>Short-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Term</a:t>
                      </a:r>
                      <a:r>
                        <a:rPr sz="105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Disability</a:t>
                      </a:r>
                      <a:r>
                        <a:rPr sz="105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(STD)</a:t>
                      </a:r>
                      <a:r>
                        <a:rPr sz="105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latin typeface="Calibri"/>
                          <a:cs typeface="Calibri"/>
                        </a:rPr>
                        <a:t>Insurance: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41275">
                        <a:lnSpc>
                          <a:spcPts val="1210"/>
                        </a:lnSpc>
                        <a:spcBef>
                          <a:spcPts val="405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Standard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1114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0" name="object 20"/>
          <p:cNvSpPr txBox="1"/>
          <p:nvPr/>
        </p:nvSpPr>
        <p:spPr>
          <a:xfrm>
            <a:off x="3842511" y="9674621"/>
            <a:ext cx="88265" cy="15176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850" spc="-50" dirty="0">
                <a:latin typeface="Arial"/>
                <a:cs typeface="Arial"/>
              </a:rPr>
              <a:t>3</a:t>
            </a:r>
            <a:endParaRPr sz="85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81076" y="4385056"/>
            <a:ext cx="6589395" cy="397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6199"/>
              </a:lnSpc>
              <a:spcBef>
                <a:spcPts val="100"/>
              </a:spcBef>
            </a:pPr>
            <a:r>
              <a:rPr sz="1050" dirty="0">
                <a:latin typeface="Calibri"/>
                <a:cs typeface="Calibri"/>
              </a:rPr>
              <a:t>Gallagher</a:t>
            </a:r>
            <a:r>
              <a:rPr sz="1050" spc="-2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Benefit</a:t>
            </a:r>
            <a:r>
              <a:rPr sz="1050" spc="-1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Services</a:t>
            </a:r>
            <a:r>
              <a:rPr sz="1050" spc="-2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(GBS)</a:t>
            </a:r>
            <a:r>
              <a:rPr sz="1050" spc="-2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is</a:t>
            </a:r>
            <a:r>
              <a:rPr sz="1050" spc="-2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pleased</a:t>
            </a:r>
            <a:r>
              <a:rPr sz="1050" spc="-2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to</a:t>
            </a:r>
            <a:r>
              <a:rPr sz="1050" spc="-1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administer</a:t>
            </a:r>
            <a:r>
              <a:rPr sz="1050" spc="-1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the</a:t>
            </a:r>
            <a:r>
              <a:rPr sz="1050" spc="-15" dirty="0">
                <a:latin typeface="Calibri"/>
                <a:cs typeface="Calibri"/>
              </a:rPr>
              <a:t> </a:t>
            </a:r>
            <a:r>
              <a:rPr sz="1050" spc="-10" dirty="0">
                <a:latin typeface="Calibri"/>
                <a:cs typeface="Calibri"/>
              </a:rPr>
              <a:t>Northwestern</a:t>
            </a:r>
            <a:r>
              <a:rPr sz="1050" spc="-2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University</a:t>
            </a:r>
            <a:r>
              <a:rPr sz="1050" spc="-1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Postdoctoral</a:t>
            </a:r>
            <a:r>
              <a:rPr sz="1050" spc="-1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Benefit</a:t>
            </a:r>
            <a:r>
              <a:rPr sz="1050" spc="-1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Program.</a:t>
            </a:r>
            <a:r>
              <a:rPr sz="1050" spc="204" dirty="0">
                <a:latin typeface="Calibri"/>
                <a:cs typeface="Calibri"/>
              </a:rPr>
              <a:t> </a:t>
            </a:r>
            <a:r>
              <a:rPr sz="1050" spc="-25" dirty="0">
                <a:latin typeface="Calibri"/>
                <a:cs typeface="Calibri"/>
              </a:rPr>
              <a:t>The </a:t>
            </a:r>
            <a:r>
              <a:rPr sz="1050" dirty="0">
                <a:latin typeface="Calibri"/>
                <a:cs typeface="Calibri"/>
              </a:rPr>
              <a:t>Program</a:t>
            </a:r>
            <a:r>
              <a:rPr sz="1050" spc="-2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is</a:t>
            </a:r>
            <a:r>
              <a:rPr sz="1050" spc="-2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a</a:t>
            </a:r>
            <a:r>
              <a:rPr sz="1050" spc="-1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comprehensive</a:t>
            </a:r>
            <a:r>
              <a:rPr sz="1050" spc="-1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package</a:t>
            </a:r>
            <a:r>
              <a:rPr sz="1050" spc="-1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of</a:t>
            </a:r>
            <a:r>
              <a:rPr sz="1050" spc="-2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benefits</a:t>
            </a:r>
            <a:r>
              <a:rPr sz="1050" spc="-2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that</a:t>
            </a:r>
            <a:r>
              <a:rPr sz="1050" spc="-1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closely</a:t>
            </a:r>
            <a:r>
              <a:rPr sz="1050" spc="-2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matches</a:t>
            </a:r>
            <a:r>
              <a:rPr sz="1050" spc="-2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the</a:t>
            </a:r>
            <a:r>
              <a:rPr sz="1050" spc="-1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benefits</a:t>
            </a:r>
            <a:r>
              <a:rPr sz="1050" spc="-25" dirty="0">
                <a:latin typeface="Calibri"/>
                <a:cs typeface="Calibri"/>
              </a:rPr>
              <a:t> </a:t>
            </a:r>
            <a:r>
              <a:rPr sz="1050" spc="-10" dirty="0">
                <a:latin typeface="Calibri"/>
                <a:cs typeface="Calibri"/>
              </a:rPr>
              <a:t>offered</a:t>
            </a:r>
            <a:r>
              <a:rPr sz="1050" spc="-2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to</a:t>
            </a:r>
            <a:r>
              <a:rPr sz="1050" spc="-2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faculty</a:t>
            </a:r>
            <a:r>
              <a:rPr sz="1050" spc="-2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and</a:t>
            </a:r>
            <a:r>
              <a:rPr sz="1050" spc="-15" dirty="0">
                <a:latin typeface="Calibri"/>
                <a:cs typeface="Calibri"/>
              </a:rPr>
              <a:t> </a:t>
            </a:r>
            <a:r>
              <a:rPr sz="1050" spc="-10" dirty="0">
                <a:latin typeface="Calibri"/>
                <a:cs typeface="Calibri"/>
              </a:rPr>
              <a:t>staff.</a:t>
            </a:r>
            <a:endParaRPr sz="10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6097422"/>
              </p:ext>
            </p:extLst>
          </p:nvPr>
        </p:nvGraphicFramePr>
        <p:xfrm>
          <a:off x="359625" y="954786"/>
          <a:ext cx="7161530" cy="45529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1615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67335">
                <a:tc>
                  <a:txBody>
                    <a:bodyPr/>
                    <a:lstStyle/>
                    <a:p>
                      <a:pPr marL="35560">
                        <a:lnSpc>
                          <a:spcPts val="1710"/>
                        </a:lnSpc>
                      </a:pPr>
                      <a:r>
                        <a:rPr sz="180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What</a:t>
                      </a:r>
                      <a:r>
                        <a:rPr sz="1800" spc="-45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is</a:t>
                      </a:r>
                      <a:r>
                        <a:rPr sz="1800" spc="-4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Open</a:t>
                      </a:r>
                      <a:r>
                        <a:rPr sz="1800" spc="-4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Enrollment?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64995"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Open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Enrollment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annual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period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time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where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are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able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make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changes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coverage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that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are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not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permitted 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to</a:t>
                      </a:r>
                      <a:endParaRPr sz="1050" dirty="0">
                        <a:latin typeface="Calibri"/>
                        <a:cs typeface="Calibri"/>
                      </a:endParaRPr>
                    </a:p>
                    <a:p>
                      <a:pPr marL="3556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make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throughout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rest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year,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unless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experience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qualifying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event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such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marriage,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birth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child,</a:t>
                      </a:r>
                      <a:r>
                        <a:rPr sz="105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etc.</a:t>
                      </a:r>
                      <a:endParaRPr sz="1050" dirty="0">
                        <a:latin typeface="Calibri"/>
                        <a:cs typeface="Calibri"/>
                      </a:endParaRPr>
                    </a:p>
                    <a:p>
                      <a:pPr marL="35560" marR="252095">
                        <a:lnSpc>
                          <a:spcPct val="116199"/>
                        </a:lnSpc>
                        <a:spcBef>
                          <a:spcPts val="950"/>
                        </a:spcBef>
                      </a:pPr>
                      <a:r>
                        <a:rPr sz="1050" b="1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Open</a:t>
                      </a:r>
                      <a:r>
                        <a:rPr sz="105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latin typeface="Calibri"/>
                          <a:cs typeface="Calibri"/>
                        </a:rPr>
                        <a:t>Enrollment</a:t>
                      </a:r>
                      <a:r>
                        <a:rPr sz="105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period</a:t>
                      </a:r>
                      <a:r>
                        <a:rPr sz="105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5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this</a:t>
                      </a:r>
                      <a:r>
                        <a:rPr sz="105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year</a:t>
                      </a:r>
                      <a:r>
                        <a:rPr sz="105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will</a:t>
                      </a:r>
                      <a:r>
                        <a:rPr sz="105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be</a:t>
                      </a:r>
                      <a:r>
                        <a:rPr sz="105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10/2</a:t>
                      </a:r>
                      <a:r>
                        <a:rPr lang="en-US" sz="1050" b="1" spc="-1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6</a:t>
                      </a:r>
                      <a:r>
                        <a:rPr sz="1050" b="1" spc="-1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/202</a:t>
                      </a:r>
                      <a:r>
                        <a:rPr lang="en-US" sz="1050" b="1" spc="-1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6</a:t>
                      </a:r>
                      <a:r>
                        <a:rPr sz="1050" b="1" spc="-1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—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11/1</a:t>
                      </a:r>
                      <a:r>
                        <a:rPr lang="en-US"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/202</a:t>
                      </a:r>
                      <a:r>
                        <a:rPr lang="en-US"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6</a:t>
                      </a:r>
                      <a:r>
                        <a:rPr sz="105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.</a:t>
                      </a:r>
                      <a:r>
                        <a:rPr sz="1050" b="1" spc="-2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Changes</a:t>
                      </a:r>
                      <a:r>
                        <a:rPr sz="105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made</a:t>
                      </a:r>
                      <a:r>
                        <a:rPr sz="105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during</a:t>
                      </a:r>
                      <a:r>
                        <a:rPr sz="105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Open</a:t>
                      </a:r>
                      <a:r>
                        <a:rPr sz="105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Enrollment</a:t>
                      </a:r>
                      <a:r>
                        <a:rPr sz="105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will</a:t>
                      </a:r>
                      <a:r>
                        <a:rPr sz="105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20" dirty="0">
                          <a:latin typeface="Calibri"/>
                          <a:cs typeface="Calibri"/>
                        </a:rPr>
                        <a:t>take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effect</a:t>
                      </a:r>
                      <a:r>
                        <a:rPr sz="1050" b="1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latin typeface="Calibri"/>
                          <a:cs typeface="Calibri"/>
                        </a:rPr>
                        <a:t>1/1/2027.</a:t>
                      </a:r>
                      <a:endParaRPr sz="1050" dirty="0">
                        <a:latin typeface="Calibri"/>
                        <a:cs typeface="Calibri"/>
                      </a:endParaRPr>
                    </a:p>
                    <a:p>
                      <a:pPr marL="35560" marR="59055">
                        <a:lnSpc>
                          <a:spcPct val="116199"/>
                        </a:lnSpc>
                        <a:spcBef>
                          <a:spcPts val="955"/>
                        </a:spcBef>
                      </a:pPr>
                      <a:r>
                        <a:rPr sz="1050" b="1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Please</a:t>
                      </a:r>
                      <a:r>
                        <a:rPr sz="1050" b="1" spc="-1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Note:</a:t>
                      </a:r>
                      <a:r>
                        <a:rPr sz="1050" b="1" spc="-1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must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renew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election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make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pre-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tax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contributions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Health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Care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FSA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each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year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during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Open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Enrollment.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If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don’t,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your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Health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Care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FSA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pre-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tax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contribution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amount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next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year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will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default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$0.</a:t>
                      </a:r>
                      <a:endParaRPr sz="1050" dirty="0">
                        <a:latin typeface="Calibri"/>
                        <a:cs typeface="Calibri"/>
                      </a:endParaRPr>
                    </a:p>
                    <a:p>
                      <a:pPr marL="35560">
                        <a:lnSpc>
                          <a:spcPct val="100000"/>
                        </a:lnSpc>
                        <a:spcBef>
                          <a:spcPts val="1155"/>
                        </a:spcBef>
                      </a:pPr>
                      <a:r>
                        <a:rPr sz="1050" b="1" dirty="0">
                          <a:latin typeface="Calibri"/>
                          <a:cs typeface="Calibri"/>
                        </a:rPr>
                        <a:t>Other</a:t>
                      </a:r>
                      <a:r>
                        <a:rPr sz="105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than</a:t>
                      </a:r>
                      <a:r>
                        <a:rPr sz="105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FSA</a:t>
                      </a:r>
                      <a:r>
                        <a:rPr sz="105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elections</a:t>
                      </a:r>
                      <a:r>
                        <a:rPr sz="105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(if</a:t>
                      </a:r>
                      <a:r>
                        <a:rPr sz="105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applicable),</a:t>
                      </a:r>
                      <a:r>
                        <a:rPr sz="105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if</a:t>
                      </a:r>
                      <a:r>
                        <a:rPr sz="105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are</a:t>
                      </a:r>
                      <a:r>
                        <a:rPr sz="105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not</a:t>
                      </a:r>
                      <a:r>
                        <a:rPr sz="105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making</a:t>
                      </a:r>
                      <a:r>
                        <a:rPr sz="105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any</a:t>
                      </a:r>
                      <a:r>
                        <a:rPr sz="105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changes</a:t>
                      </a:r>
                      <a:r>
                        <a:rPr sz="105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your</a:t>
                      </a:r>
                      <a:r>
                        <a:rPr sz="105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benefits,</a:t>
                      </a:r>
                      <a:r>
                        <a:rPr sz="105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105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ACTION</a:t>
                      </a:r>
                      <a:r>
                        <a:rPr sz="105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IS</a:t>
                      </a:r>
                      <a:r>
                        <a:rPr sz="105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latin typeface="Calibri"/>
                          <a:cs typeface="Calibri"/>
                        </a:rPr>
                        <a:t>NECESSARY.</a:t>
                      </a:r>
                      <a:endParaRPr sz="1050" dirty="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1015"/>
                        </a:spcBef>
                      </a:pPr>
                      <a:r>
                        <a:rPr sz="180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Benefit</a:t>
                      </a:r>
                      <a:r>
                        <a:rPr sz="1800" spc="-4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Changes</a:t>
                      </a:r>
                      <a:r>
                        <a:rPr sz="1800" spc="-45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For</a:t>
                      </a:r>
                      <a:r>
                        <a:rPr sz="1800" spc="-4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Plan</a:t>
                      </a:r>
                      <a:r>
                        <a:rPr sz="1800" spc="-45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Year</a:t>
                      </a:r>
                      <a:r>
                        <a:rPr sz="1800" spc="-4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2027</a:t>
                      </a:r>
                      <a:r>
                        <a:rPr sz="1800" spc="335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(1/1/2027—12/31/2027)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28905" marB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34845">
                <a:tc>
                  <a:txBody>
                    <a:bodyPr/>
                    <a:lstStyle/>
                    <a:p>
                      <a:pPr marL="264160" indent="-228600">
                        <a:lnSpc>
                          <a:spcPct val="100000"/>
                        </a:lnSpc>
                        <a:spcBef>
                          <a:spcPts val="275"/>
                        </a:spcBef>
                        <a:buSzPct val="95238"/>
                        <a:buFont typeface="Symbol"/>
                        <a:buChar char=""/>
                        <a:tabLst>
                          <a:tab pos="264160" algn="l"/>
                        </a:tabLst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There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are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benefit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changes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plan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year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2027.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All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plans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remain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same:</a:t>
                      </a:r>
                      <a:endParaRPr sz="1050" dirty="0">
                        <a:latin typeface="Calibri"/>
                        <a:cs typeface="Calibri"/>
                      </a:endParaRPr>
                    </a:p>
                    <a:p>
                      <a:pPr marL="758825" marR="3605529">
                        <a:lnSpc>
                          <a:spcPct val="131900"/>
                        </a:lnSpc>
                        <a:spcBef>
                          <a:spcPts val="755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Medical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insurance: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UnitedHealthcare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(PPO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&amp;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HMO)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Dental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insurance: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Guardian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Dental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(PPO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&amp;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HMO)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Vision</a:t>
                      </a:r>
                      <a:r>
                        <a:rPr sz="105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insurance:</a:t>
                      </a:r>
                      <a:r>
                        <a:rPr sz="105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EyeMed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(PPO)</a:t>
                      </a:r>
                      <a:endParaRPr sz="1050" dirty="0">
                        <a:latin typeface="Calibri"/>
                        <a:cs typeface="Calibri"/>
                      </a:endParaRPr>
                    </a:p>
                    <a:p>
                      <a:pPr marL="75882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Basic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Life,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AD&amp;D,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Supplemental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Life: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Standard</a:t>
                      </a:r>
                      <a:endParaRPr sz="1050" dirty="0">
                        <a:latin typeface="Calibri"/>
                        <a:cs typeface="Calibri"/>
                      </a:endParaRPr>
                    </a:p>
                    <a:p>
                      <a:pPr marL="264160" indent="-228600">
                        <a:lnSpc>
                          <a:spcPct val="100000"/>
                        </a:lnSpc>
                        <a:spcBef>
                          <a:spcPts val="395"/>
                        </a:spcBef>
                        <a:buSzPct val="95238"/>
                        <a:buFont typeface="Symbol"/>
                        <a:buChar char=""/>
                        <a:tabLst>
                          <a:tab pos="264160" algn="l"/>
                        </a:tabLst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If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are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satisfied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with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medical,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dental,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vision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life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insurance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choices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had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plan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year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2026,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action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required</a:t>
                      </a:r>
                      <a:endParaRPr sz="1050" dirty="0">
                        <a:latin typeface="Calibri"/>
                        <a:cs typeface="Calibri"/>
                      </a:endParaRPr>
                    </a:p>
                    <a:p>
                      <a:pPr marL="26416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on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Gallagher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Benefits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Portal.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same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plans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have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will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continue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2027.</a:t>
                      </a:r>
                      <a:endParaRPr sz="1050" dirty="0">
                        <a:latin typeface="Calibri"/>
                        <a:cs typeface="Calibri"/>
                      </a:endParaRPr>
                    </a:p>
                    <a:p>
                      <a:pPr marL="264160" marR="93980" indent="-228600">
                        <a:lnSpc>
                          <a:spcPct val="115700"/>
                        </a:lnSpc>
                        <a:spcBef>
                          <a:spcPts val="155"/>
                        </a:spcBef>
                        <a:buSzPct val="95238"/>
                        <a:buFont typeface="Symbol"/>
                        <a:buChar char=""/>
                        <a:tabLst>
                          <a:tab pos="264160" algn="l"/>
                        </a:tabLst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If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wish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participate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Flexible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Spending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Accounts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offered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by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NU,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need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re-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elect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participation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each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year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on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MyHR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portal.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These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plans</a:t>
                      </a:r>
                      <a:r>
                        <a:rPr sz="105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are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administered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by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Human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Resources.</a:t>
                      </a:r>
                      <a:endParaRPr sz="1050" dirty="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object 3"/>
          <p:cNvSpPr/>
          <p:nvPr/>
        </p:nvSpPr>
        <p:spPr>
          <a:xfrm>
            <a:off x="0" y="21844"/>
            <a:ext cx="7772400" cy="777240"/>
          </a:xfrm>
          <a:custGeom>
            <a:avLst/>
            <a:gdLst/>
            <a:ahLst/>
            <a:cxnLst/>
            <a:rect l="l" t="t" r="r" b="b"/>
            <a:pathLst>
              <a:path w="7772400" h="777240">
                <a:moveTo>
                  <a:pt x="7772400" y="0"/>
                </a:moveTo>
                <a:lnTo>
                  <a:pt x="0" y="0"/>
                </a:lnTo>
                <a:lnTo>
                  <a:pt x="0" y="777240"/>
                </a:lnTo>
                <a:lnTo>
                  <a:pt x="7772400" y="777240"/>
                </a:lnTo>
                <a:lnTo>
                  <a:pt x="7772400" y="0"/>
                </a:lnTo>
                <a:close/>
              </a:path>
            </a:pathLst>
          </a:custGeom>
          <a:solidFill>
            <a:srgbClr val="522C8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798066" y="202183"/>
            <a:ext cx="41719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OPEN</a:t>
            </a:r>
            <a:r>
              <a:rPr sz="24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ENROLLMENT—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GET</a:t>
            </a:r>
            <a:r>
              <a:rPr sz="2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READY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8155" y="5822759"/>
            <a:ext cx="7122159" cy="372046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3838702" y="9759964"/>
            <a:ext cx="88265" cy="15176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850" spc="-50" dirty="0">
                <a:latin typeface="Arial"/>
                <a:cs typeface="Arial"/>
              </a:rPr>
              <a:t>4</a:t>
            </a:r>
            <a:endParaRPr sz="8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872041"/>
              </p:ext>
            </p:extLst>
          </p:nvPr>
        </p:nvGraphicFramePr>
        <p:xfrm>
          <a:off x="277596" y="990600"/>
          <a:ext cx="7207250" cy="769416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207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036318">
                <a:tc>
                  <a:txBody>
                    <a:bodyPr/>
                    <a:lstStyle/>
                    <a:p>
                      <a:pPr marL="36195">
                        <a:lnSpc>
                          <a:spcPts val="1710"/>
                        </a:lnSpc>
                      </a:pPr>
                      <a:r>
                        <a:rPr sz="180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Making</a:t>
                      </a:r>
                      <a:r>
                        <a:rPr sz="1800" spc="-55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Changes</a:t>
                      </a:r>
                      <a:r>
                        <a:rPr sz="1800" spc="-55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to</a:t>
                      </a:r>
                      <a:r>
                        <a:rPr sz="1800" spc="-6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Your</a:t>
                      </a:r>
                      <a:r>
                        <a:rPr sz="1800" spc="-5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Enrollment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  <a:p>
                      <a:pPr marL="36195">
                        <a:lnSpc>
                          <a:spcPct val="100000"/>
                        </a:lnSpc>
                        <a:spcBef>
                          <a:spcPts val="1265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As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postdoc,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may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need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utilize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two</a:t>
                      </a:r>
                      <a:r>
                        <a:rPr sz="105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systems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both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accessed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via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myHR,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enroll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benefits.</a:t>
                      </a:r>
                      <a:endParaRPr sz="1050" dirty="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endParaRPr sz="1050" dirty="0">
                        <a:latin typeface="Times New Roman"/>
                        <a:cs typeface="Times New Roman"/>
                      </a:endParaRPr>
                    </a:p>
                    <a:p>
                      <a:pPr marL="264795" marR="94615" indent="-228600">
                        <a:lnSpc>
                          <a:spcPct val="101899"/>
                        </a:lnSpc>
                        <a:buSzPct val="95238"/>
                        <a:buFont typeface="Symbol"/>
                        <a:buChar char=""/>
                        <a:tabLst>
                          <a:tab pos="264795" algn="l"/>
                        </a:tabLst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One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system,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administered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by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Gallagher,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will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allow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enroll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yourself/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your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dependent(s)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Medical,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Dental,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Vision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Life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Insurance,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along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with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Tobacco Attestation.</a:t>
                      </a:r>
                      <a:endParaRPr sz="1050" dirty="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70"/>
                        </a:spcBef>
                        <a:buFont typeface="Symbol"/>
                        <a:buChar char=""/>
                      </a:pPr>
                      <a:endParaRPr sz="1050" dirty="0">
                        <a:latin typeface="Times New Roman"/>
                        <a:cs typeface="Times New Roman"/>
                      </a:endParaRPr>
                    </a:p>
                    <a:p>
                      <a:pPr marL="264795" marR="160020" indent="-228600">
                        <a:lnSpc>
                          <a:spcPct val="101899"/>
                        </a:lnSpc>
                        <a:spcBef>
                          <a:spcPts val="5"/>
                        </a:spcBef>
                        <a:buSzPct val="95238"/>
                        <a:buFont typeface="Symbol"/>
                        <a:buChar char=""/>
                        <a:tabLst>
                          <a:tab pos="264795" algn="l"/>
                        </a:tabLst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other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system,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administered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by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Human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Resources,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will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allow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enroll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Health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Care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Flexible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Spending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Account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(FSA),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Dependent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Care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FSA</a:t>
                      </a:r>
                      <a:r>
                        <a:rPr lang="en-US" sz="1050" dirty="0">
                          <a:latin typeface="Calibri"/>
                          <a:cs typeface="Calibri"/>
                        </a:rPr>
                        <a:t>, Dependent Care FSA Match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Grant,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Long-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Term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Disability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Plans</a:t>
                      </a:r>
                      <a:r>
                        <a:rPr lang="en-US" sz="105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and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LegalEASE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Plans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(for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Employee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Postdocs only.)</a:t>
                      </a:r>
                      <a:r>
                        <a:rPr lang="en-US" sz="1050" spc="-10" dirty="0">
                          <a:latin typeface="+mn-lt"/>
                          <a:cs typeface="Calibri"/>
                        </a:rPr>
                        <a:t> One can receive the match if eligible for Dependent Care FSA and has a household income that qualifies. One can alternatively qualify for the Grant if not eligible for the Dependent Care FSA.</a:t>
                      </a:r>
                      <a:endParaRPr sz="105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04060">
                <a:tc>
                  <a:txBody>
                    <a:bodyPr/>
                    <a:lstStyle/>
                    <a:p>
                      <a:pPr marL="264795" marR="63500" indent="-228600">
                        <a:lnSpc>
                          <a:spcPct val="116199"/>
                        </a:lnSpc>
                        <a:spcBef>
                          <a:spcPts val="60"/>
                        </a:spcBef>
                        <a:buSzPct val="95238"/>
                        <a:buFont typeface="Symbol"/>
                        <a:buChar char=""/>
                        <a:tabLst>
                          <a:tab pos="264795" algn="l"/>
                        </a:tabLst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make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changes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coverage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during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Open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Enrollment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period,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log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into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1050" spc="-15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Northwestern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University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myHR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portal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and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proceed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to:</a:t>
                      </a:r>
                      <a:endParaRPr sz="1050" dirty="0">
                        <a:latin typeface="Calibri"/>
                        <a:cs typeface="Calibri"/>
                      </a:endParaRPr>
                    </a:p>
                    <a:p>
                      <a:pPr marL="493395">
                        <a:lnSpc>
                          <a:spcPct val="100000"/>
                        </a:lnSpc>
                        <a:spcBef>
                          <a:spcPts val="1100"/>
                        </a:spcBef>
                        <a:tabLst>
                          <a:tab pos="721995" algn="l"/>
                        </a:tabLst>
                      </a:pPr>
                      <a:r>
                        <a:rPr sz="1000" spc="-25" dirty="0">
                          <a:latin typeface="Symbol"/>
                          <a:cs typeface="Symbol"/>
                        </a:rPr>
                        <a:t>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Select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Benefits</a:t>
                      </a:r>
                      <a:r>
                        <a:rPr sz="105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tile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myHR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Self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Service.</a:t>
                      </a:r>
                      <a:endParaRPr sz="1050" dirty="0">
                        <a:latin typeface="Calibri"/>
                        <a:cs typeface="Calibri"/>
                      </a:endParaRPr>
                    </a:p>
                    <a:p>
                      <a:pPr marL="493395">
                        <a:lnSpc>
                          <a:spcPct val="100000"/>
                        </a:lnSpc>
                        <a:spcBef>
                          <a:spcPts val="1105"/>
                        </a:spcBef>
                        <a:tabLst>
                          <a:tab pos="721995" algn="l"/>
                        </a:tabLst>
                      </a:pPr>
                      <a:r>
                        <a:rPr sz="1000" spc="-25" dirty="0">
                          <a:latin typeface="Symbol"/>
                          <a:cs typeface="Symbol"/>
                        </a:rPr>
                        <a:t>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Select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Postdoctoral</a:t>
                      </a:r>
                      <a:r>
                        <a:rPr sz="105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Benefit</a:t>
                      </a:r>
                      <a:r>
                        <a:rPr sz="105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enroll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health,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dental,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vision,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life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Insurance.</a:t>
                      </a:r>
                      <a:endParaRPr sz="1050" dirty="0">
                        <a:latin typeface="Calibri"/>
                        <a:cs typeface="Calibri"/>
                      </a:endParaRPr>
                    </a:p>
                    <a:p>
                      <a:pPr marL="493395">
                        <a:lnSpc>
                          <a:spcPct val="100000"/>
                        </a:lnSpc>
                        <a:spcBef>
                          <a:spcPts val="1095"/>
                        </a:spcBef>
                        <a:tabLst>
                          <a:tab pos="721995" algn="l"/>
                        </a:tabLst>
                      </a:pPr>
                      <a:r>
                        <a:rPr sz="1000" spc="-25" dirty="0">
                          <a:latin typeface="Symbol"/>
                          <a:cs typeface="Symbol"/>
                        </a:rPr>
                        <a:t>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Select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Postdoctoral</a:t>
                      </a:r>
                      <a:r>
                        <a:rPr sz="105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Open</a:t>
                      </a:r>
                      <a:r>
                        <a:rPr sz="105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Enrollment</a:t>
                      </a:r>
                      <a:r>
                        <a:rPr sz="1050" b="1" spc="-10" dirty="0">
                          <a:latin typeface="Calibri"/>
                          <a:cs typeface="Calibri"/>
                        </a:rPr>
                        <a:t> Elections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.</a:t>
                      </a:r>
                      <a:endParaRPr sz="1050" dirty="0">
                        <a:latin typeface="Calibri"/>
                        <a:cs typeface="Calibri"/>
                      </a:endParaRPr>
                    </a:p>
                    <a:p>
                      <a:pPr marL="493395">
                        <a:lnSpc>
                          <a:spcPct val="100000"/>
                        </a:lnSpc>
                        <a:spcBef>
                          <a:spcPts val="1105"/>
                        </a:spcBef>
                        <a:tabLst>
                          <a:tab pos="721995" algn="l"/>
                        </a:tabLst>
                      </a:pPr>
                      <a:r>
                        <a:rPr sz="1000" spc="-25" dirty="0">
                          <a:latin typeface="Symbol"/>
                          <a:cs typeface="Symbol"/>
                        </a:rPr>
                        <a:t>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Select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Begin</a:t>
                      </a:r>
                      <a:r>
                        <a:rPr sz="1050" b="1" spc="-10" dirty="0">
                          <a:latin typeface="Calibri"/>
                          <a:cs typeface="Calibri"/>
                        </a:rPr>
                        <a:t> Enrollment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from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center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page.</a:t>
                      </a:r>
                      <a:endParaRPr sz="1050" dirty="0">
                        <a:latin typeface="Calibri"/>
                        <a:cs typeface="Calibri"/>
                      </a:endParaRPr>
                    </a:p>
                    <a:p>
                      <a:pPr marL="493395">
                        <a:lnSpc>
                          <a:spcPct val="100000"/>
                        </a:lnSpc>
                        <a:spcBef>
                          <a:spcPts val="1100"/>
                        </a:spcBef>
                        <a:tabLst>
                          <a:tab pos="721995" algn="l"/>
                        </a:tabLst>
                      </a:pPr>
                      <a:r>
                        <a:rPr sz="1000" spc="-25" dirty="0">
                          <a:latin typeface="Symbol"/>
                          <a:cs typeface="Symbol"/>
                        </a:rPr>
                        <a:t>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Login</a:t>
                      </a:r>
                      <a:r>
                        <a:rPr sz="105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as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RETURNING</a:t>
                      </a:r>
                      <a:r>
                        <a:rPr sz="105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USER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.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Utilize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Forgot</a:t>
                      </a:r>
                      <a:r>
                        <a:rPr sz="105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User</a:t>
                      </a:r>
                      <a:r>
                        <a:rPr sz="105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ID</a:t>
                      </a:r>
                      <a:r>
                        <a:rPr sz="105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05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Password</a:t>
                      </a:r>
                      <a:r>
                        <a:rPr sz="105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link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if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necessary.</a:t>
                      </a:r>
                      <a:endParaRPr sz="1050" dirty="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5630">
                <a:tc>
                  <a:txBody>
                    <a:bodyPr/>
                    <a:lstStyle/>
                    <a:p>
                      <a:pPr marL="264795" indent="-228600">
                        <a:lnSpc>
                          <a:spcPct val="100000"/>
                        </a:lnSpc>
                        <a:spcBef>
                          <a:spcPts val="894"/>
                        </a:spcBef>
                        <a:buSzPct val="95238"/>
                        <a:buFont typeface="Symbol"/>
                        <a:buChar char=""/>
                        <a:tabLst>
                          <a:tab pos="264795" algn="l"/>
                        </a:tabLst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Once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have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logged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are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viewing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enrollment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wizard,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interact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with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required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fields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progress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through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the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26479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wizard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order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to: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13664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5145">
                <a:tc>
                  <a:txBody>
                    <a:bodyPr/>
                    <a:lstStyle/>
                    <a:p>
                      <a:pPr marL="721995" marR="163830" indent="-228600">
                        <a:lnSpc>
                          <a:spcPct val="115700"/>
                        </a:lnSpc>
                        <a:spcBef>
                          <a:spcPts val="550"/>
                        </a:spcBef>
                      </a:pPr>
                      <a:r>
                        <a:rPr sz="1050" b="1" dirty="0">
                          <a:latin typeface="Calibri"/>
                          <a:cs typeface="Calibri"/>
                        </a:rPr>
                        <a:t>1.</a:t>
                      </a:r>
                      <a:r>
                        <a:rPr sz="1050" b="1" spc="225" dirty="0">
                          <a:latin typeface="Calibri"/>
                          <a:cs typeface="Calibri"/>
                        </a:rPr>
                        <a:t> 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Switch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from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HMO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medical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and/or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dental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plan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PPO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medical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and/or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dental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plan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vice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versa.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Please</a:t>
                      </a:r>
                      <a:r>
                        <a:rPr sz="105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20" dirty="0">
                          <a:latin typeface="Calibri"/>
                          <a:cs typeface="Calibri"/>
                        </a:rPr>
                        <a:t>note: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HMO</a:t>
                      </a:r>
                      <a:r>
                        <a:rPr sz="105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medical</a:t>
                      </a:r>
                      <a:r>
                        <a:rPr sz="105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5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dental</a:t>
                      </a:r>
                      <a:r>
                        <a:rPr sz="105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plans</a:t>
                      </a:r>
                      <a:r>
                        <a:rPr sz="105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are</a:t>
                      </a:r>
                      <a:r>
                        <a:rPr sz="105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only</a:t>
                      </a:r>
                      <a:r>
                        <a:rPr sz="105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available</a:t>
                      </a:r>
                      <a:r>
                        <a:rPr sz="105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postdocs</a:t>
                      </a:r>
                      <a:r>
                        <a:rPr sz="105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latin typeface="Calibri"/>
                          <a:cs typeface="Calibri"/>
                        </a:rPr>
                        <a:t>residing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5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latin typeface="Calibri"/>
                          <a:cs typeface="Calibri"/>
                        </a:rPr>
                        <a:t>accessing</a:t>
                      </a:r>
                      <a:r>
                        <a:rPr sz="105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care</a:t>
                      </a:r>
                      <a:r>
                        <a:rPr sz="105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050" b="1" spc="-10" dirty="0">
                          <a:latin typeface="Calibri"/>
                          <a:cs typeface="Calibri"/>
                        </a:rPr>
                        <a:t> Illinois.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6985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marL="493395">
                        <a:lnSpc>
                          <a:spcPct val="100000"/>
                        </a:lnSpc>
                        <a:spcBef>
                          <a:spcPts val="355"/>
                        </a:spcBef>
                        <a:tabLst>
                          <a:tab pos="721995" algn="l"/>
                        </a:tabLst>
                      </a:pPr>
                      <a:r>
                        <a:rPr sz="1050" spc="-25" dirty="0">
                          <a:latin typeface="Calibri"/>
                          <a:cs typeface="Calibri"/>
                        </a:rPr>
                        <a:t>3.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	Enroll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Waive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coverage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and/or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any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eligible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dependents.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45085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marL="493395">
                        <a:lnSpc>
                          <a:spcPct val="100000"/>
                        </a:lnSpc>
                        <a:spcBef>
                          <a:spcPts val="195"/>
                        </a:spcBef>
                        <a:tabLst>
                          <a:tab pos="721995" algn="l"/>
                        </a:tabLst>
                      </a:pPr>
                      <a:r>
                        <a:rPr sz="1050" spc="-25" dirty="0">
                          <a:latin typeface="Calibri"/>
                          <a:cs typeface="Calibri"/>
                        </a:rPr>
                        <a:t>4.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	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Attest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Tobacco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Use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Status.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4765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8935">
                <a:tc>
                  <a:txBody>
                    <a:bodyPr/>
                    <a:lstStyle/>
                    <a:p>
                      <a:pPr marL="26479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50" b="1" i="1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$50/MONTH</a:t>
                      </a:r>
                      <a:r>
                        <a:rPr sz="1050" b="1" i="1" spc="-3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i="1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CHARGE</a:t>
                      </a:r>
                      <a:r>
                        <a:rPr sz="1050" b="1" i="1" spc="-2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i="1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IS</a:t>
                      </a:r>
                      <a:r>
                        <a:rPr sz="1050" b="1" i="1" spc="-2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i="1" spc="-1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APPLIED</a:t>
                      </a:r>
                      <a:r>
                        <a:rPr sz="1050" b="1" i="1" spc="-2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i="1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FOR</a:t>
                      </a:r>
                      <a:r>
                        <a:rPr sz="1050" b="1" i="1" spc="-1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i="1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THOSE</a:t>
                      </a:r>
                      <a:r>
                        <a:rPr sz="1050" b="1" i="1" spc="-2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i="1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WHO</a:t>
                      </a:r>
                      <a:r>
                        <a:rPr sz="1050" b="1" i="1" spc="-2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i="1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USE</a:t>
                      </a:r>
                      <a:r>
                        <a:rPr sz="1050" b="1" i="1" spc="-2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i="1" spc="-1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TOBACCO</a:t>
                      </a:r>
                      <a:r>
                        <a:rPr sz="1050" b="1" i="1" spc="-2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i="1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OR</a:t>
                      </a:r>
                      <a:r>
                        <a:rPr sz="1050" b="1" i="1" spc="-1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i="1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DO</a:t>
                      </a:r>
                      <a:r>
                        <a:rPr sz="1050" b="1" i="1" spc="-2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i="1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NOT</a:t>
                      </a:r>
                      <a:r>
                        <a:rPr sz="1050" b="1" i="1" spc="-2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i="1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ATTEST</a:t>
                      </a:r>
                      <a:r>
                        <a:rPr sz="1050" b="1" i="1" spc="-2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i="1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THAT</a:t>
                      </a:r>
                      <a:r>
                        <a:rPr sz="1050" b="1" i="1" spc="-1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i="1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THEY</a:t>
                      </a:r>
                      <a:r>
                        <a:rPr sz="1050" b="1" i="1" spc="-2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i="1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DO</a:t>
                      </a:r>
                      <a:r>
                        <a:rPr sz="1050" b="1" i="1" spc="-2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i="1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NOT</a:t>
                      </a:r>
                      <a:r>
                        <a:rPr sz="1050" b="1" i="1" spc="-1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i="1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USE</a:t>
                      </a:r>
                      <a:r>
                        <a:rPr sz="1050" b="1" i="1" spc="-2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i="1" spc="-1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TOBACCO.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51435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99465">
                <a:tc>
                  <a:txBody>
                    <a:bodyPr/>
                    <a:lstStyle/>
                    <a:p>
                      <a:pPr marL="264795" marR="128905" indent="-228600">
                        <a:lnSpc>
                          <a:spcPct val="115999"/>
                        </a:lnSpc>
                        <a:spcBef>
                          <a:spcPts val="945"/>
                        </a:spcBef>
                        <a:buSzPct val="95238"/>
                        <a:buFont typeface="Symbol"/>
                        <a:buChar char=""/>
                        <a:tabLst>
                          <a:tab pos="264795" algn="l"/>
                        </a:tabLst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Once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enrollment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wizard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complete,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please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confirm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that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have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read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understand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applicable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notices,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then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click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Finish</a:t>
                      </a:r>
                      <a:r>
                        <a:rPr sz="1050" b="1" spc="-10" dirty="0">
                          <a:latin typeface="Calibri"/>
                          <a:cs typeface="Calibri"/>
                        </a:rPr>
                        <a:t> Enrollment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.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electronic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version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enrollment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form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will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be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submitted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GBS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secure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website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enrollment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50" dirty="0">
                          <a:latin typeface="Calibri"/>
                          <a:cs typeface="Calibri"/>
                        </a:rPr>
                        <a:t>&amp;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 billing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purposes.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Feel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free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print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copy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records.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20015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1330">
                <a:tc>
                  <a:txBody>
                    <a:bodyPr/>
                    <a:lstStyle/>
                    <a:p>
                      <a:pPr marL="264795" indent="-228600">
                        <a:lnSpc>
                          <a:spcPct val="100000"/>
                        </a:lnSpc>
                        <a:spcBef>
                          <a:spcPts val="875"/>
                        </a:spcBef>
                        <a:buSzPct val="95238"/>
                        <a:buFont typeface="Symbol"/>
                        <a:buChar char=""/>
                        <a:tabLst>
                          <a:tab pos="264795" algn="l"/>
                        </a:tabLst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If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make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change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coverage,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will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receive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email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confirming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2027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coverage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changes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by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12/19/2026.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11125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71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endParaRPr sz="1050" dirty="0">
                        <a:latin typeface="Times New Roman"/>
                        <a:cs typeface="Times New Roman"/>
                      </a:endParaRPr>
                    </a:p>
                    <a:p>
                      <a:pPr marL="36195">
                        <a:lnSpc>
                          <a:spcPts val="1210"/>
                        </a:lnSpc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If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change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Medical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Plans,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new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ID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cards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will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mailed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home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directly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from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Insurance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Carrier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prior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1/1/2027.</a:t>
                      </a:r>
                      <a:endParaRPr sz="1050" dirty="0">
                        <a:latin typeface="Calibri"/>
                        <a:cs typeface="Calibri"/>
                      </a:endParaRPr>
                    </a:p>
                  </a:txBody>
                  <a:tcPr marL="0" marR="0" marT="17145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3" name="object 3"/>
          <p:cNvSpPr/>
          <p:nvPr/>
        </p:nvSpPr>
        <p:spPr>
          <a:xfrm>
            <a:off x="0" y="21844"/>
            <a:ext cx="7772400" cy="777240"/>
          </a:xfrm>
          <a:custGeom>
            <a:avLst/>
            <a:gdLst/>
            <a:ahLst/>
            <a:cxnLst/>
            <a:rect l="l" t="t" r="r" b="b"/>
            <a:pathLst>
              <a:path w="7772400" h="777240">
                <a:moveTo>
                  <a:pt x="7772400" y="0"/>
                </a:moveTo>
                <a:lnTo>
                  <a:pt x="0" y="0"/>
                </a:lnTo>
                <a:lnTo>
                  <a:pt x="0" y="777240"/>
                </a:lnTo>
                <a:lnTo>
                  <a:pt x="7772400" y="777240"/>
                </a:lnTo>
                <a:lnTo>
                  <a:pt x="7772400" y="0"/>
                </a:lnTo>
                <a:close/>
              </a:path>
            </a:pathLst>
          </a:custGeom>
          <a:solidFill>
            <a:srgbClr val="522C8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52195">
              <a:lnSpc>
                <a:spcPct val="100000"/>
              </a:lnSpc>
              <a:spcBef>
                <a:spcPts val="100"/>
              </a:spcBef>
            </a:pPr>
            <a:r>
              <a:rPr dirty="0"/>
              <a:t>OPEN</a:t>
            </a:r>
            <a:r>
              <a:rPr spc="-5" dirty="0"/>
              <a:t> </a:t>
            </a:r>
            <a:r>
              <a:rPr spc="-25" dirty="0"/>
              <a:t>ENROLLMENT—</a:t>
            </a:r>
            <a:r>
              <a:rPr spc="-20" dirty="0"/>
              <a:t>TAKING</a:t>
            </a:r>
            <a:r>
              <a:rPr spc="-10" dirty="0"/>
              <a:t> ACTION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451015" y="8788272"/>
            <a:ext cx="6872605" cy="770255"/>
            <a:chOff x="451015" y="8788272"/>
            <a:chExt cx="6872605" cy="770255"/>
          </a:xfrm>
        </p:grpSpPr>
        <p:sp>
          <p:nvSpPr>
            <p:cNvPr id="6" name="object 6"/>
            <p:cNvSpPr/>
            <p:nvPr/>
          </p:nvSpPr>
          <p:spPr>
            <a:xfrm>
              <a:off x="475310" y="8788272"/>
              <a:ext cx="6848475" cy="770255"/>
            </a:xfrm>
            <a:custGeom>
              <a:avLst/>
              <a:gdLst/>
              <a:ahLst/>
              <a:cxnLst/>
              <a:rect l="l" t="t" r="r" b="b"/>
              <a:pathLst>
                <a:path w="6848475" h="770254">
                  <a:moveTo>
                    <a:pt x="6719493" y="0"/>
                  </a:moveTo>
                  <a:lnTo>
                    <a:pt x="128358" y="0"/>
                  </a:lnTo>
                  <a:lnTo>
                    <a:pt x="78400" y="10094"/>
                  </a:lnTo>
                  <a:lnTo>
                    <a:pt x="37599" y="37618"/>
                  </a:lnTo>
                  <a:lnTo>
                    <a:pt x="10088" y="78433"/>
                  </a:lnTo>
                  <a:lnTo>
                    <a:pt x="0" y="128396"/>
                  </a:lnTo>
                  <a:lnTo>
                    <a:pt x="0" y="641845"/>
                  </a:lnTo>
                  <a:lnTo>
                    <a:pt x="10088" y="691803"/>
                  </a:lnTo>
                  <a:lnTo>
                    <a:pt x="37599" y="732604"/>
                  </a:lnTo>
                  <a:lnTo>
                    <a:pt x="78400" y="760115"/>
                  </a:lnTo>
                  <a:lnTo>
                    <a:pt x="128358" y="770204"/>
                  </a:lnTo>
                  <a:lnTo>
                    <a:pt x="6719493" y="770204"/>
                  </a:lnTo>
                  <a:lnTo>
                    <a:pt x="6769452" y="760115"/>
                  </a:lnTo>
                  <a:lnTo>
                    <a:pt x="6810267" y="732604"/>
                  </a:lnTo>
                  <a:lnTo>
                    <a:pt x="6837794" y="691803"/>
                  </a:lnTo>
                  <a:lnTo>
                    <a:pt x="6847890" y="641845"/>
                  </a:lnTo>
                  <a:lnTo>
                    <a:pt x="6847890" y="128396"/>
                  </a:lnTo>
                  <a:lnTo>
                    <a:pt x="6837794" y="78433"/>
                  </a:lnTo>
                  <a:lnTo>
                    <a:pt x="6810267" y="37618"/>
                  </a:lnTo>
                  <a:lnTo>
                    <a:pt x="6769452" y="10094"/>
                  </a:lnTo>
                  <a:lnTo>
                    <a:pt x="6719493" y="0"/>
                  </a:lnTo>
                  <a:close/>
                </a:path>
              </a:pathLst>
            </a:custGeom>
            <a:solidFill>
              <a:srgbClr val="99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1015" y="8886431"/>
              <a:ext cx="535787" cy="535774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907033" y="8848597"/>
            <a:ext cx="6383020" cy="582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999"/>
              </a:lnSpc>
              <a:spcBef>
                <a:spcPts val="100"/>
              </a:spcBef>
            </a:pP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If</a:t>
            </a:r>
            <a:r>
              <a:rPr sz="105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you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are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adding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dependent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your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health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insurance,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you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will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need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provide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documentation</a:t>
            </a:r>
            <a:r>
              <a:rPr sz="105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prove</a:t>
            </a:r>
            <a:r>
              <a:rPr sz="105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dependency.</a:t>
            </a:r>
            <a:r>
              <a:rPr sz="105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All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documents</a:t>
            </a:r>
            <a:r>
              <a:rPr sz="105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can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be</a:t>
            </a:r>
            <a:r>
              <a:rPr sz="105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uploaded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via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link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provided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dependent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section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enrollment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 wizard.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Documents</a:t>
            </a:r>
            <a:r>
              <a:rPr sz="105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approved</a:t>
            </a:r>
            <a:r>
              <a:rPr sz="105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105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verify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dependent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status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can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be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found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on</a:t>
            </a:r>
            <a:r>
              <a:rPr sz="105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105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website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under</a:t>
            </a:r>
            <a:r>
              <a:rPr sz="105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FFFFFF"/>
                </a:solidFill>
                <a:latin typeface="Calibri"/>
                <a:cs typeface="Calibri"/>
              </a:rPr>
              <a:t>Dependent</a:t>
            </a:r>
            <a:r>
              <a:rPr sz="105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b="1" spc="-10" dirty="0">
                <a:solidFill>
                  <a:srgbClr val="FFFFFF"/>
                </a:solidFill>
                <a:latin typeface="Calibri"/>
                <a:cs typeface="Calibri"/>
              </a:rPr>
              <a:t>Verification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69215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pc="-50" dirty="0"/>
              <a:t>5</a:t>
            </a:fld>
            <a:endParaRPr spc="-50" dirty="0"/>
          </a:p>
        </p:txBody>
      </p:sp>
    </p:spTree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457200" y="5571490"/>
          <a:ext cx="6953250" cy="324230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953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marL="36195">
                        <a:lnSpc>
                          <a:spcPts val="1710"/>
                        </a:lnSpc>
                      </a:pPr>
                      <a:r>
                        <a:rPr sz="180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Provider</a:t>
                      </a:r>
                      <a:r>
                        <a:rPr sz="1800" spc="-9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Directories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0115">
                <a:tc>
                  <a:txBody>
                    <a:bodyPr/>
                    <a:lstStyle/>
                    <a:p>
                      <a:pPr marL="36195" marR="80645">
                        <a:lnSpc>
                          <a:spcPct val="117100"/>
                        </a:lnSpc>
                        <a:spcBef>
                          <a:spcPts val="5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can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find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list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providers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on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GBS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website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via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Find</a:t>
                      </a:r>
                      <a:r>
                        <a:rPr sz="105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Provider</a:t>
                      </a:r>
                      <a:r>
                        <a:rPr sz="105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tool.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If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enroll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HMO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plan,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are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required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select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Primary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Care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Physician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(PCP)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else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one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will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assigned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you.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do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not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need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choose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PCP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if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are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36195" marR="365760">
                        <a:lnSpc>
                          <a:spcPts val="1480"/>
                        </a:lnSpc>
                        <a:spcBef>
                          <a:spcPts val="75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enrolled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PPO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plan.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find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HMO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PCP,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PPO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provider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when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wish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access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service,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follow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instructions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under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Find</a:t>
                      </a:r>
                      <a:r>
                        <a:rPr sz="105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b="1" spc="-10" dirty="0">
                          <a:latin typeface="Calibri"/>
                          <a:cs typeface="Calibri"/>
                        </a:rPr>
                        <a:t> Provider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.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635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2909"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180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Benefit</a:t>
                      </a:r>
                      <a:r>
                        <a:rPr sz="1800" spc="-8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Summaries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033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27430"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This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booklet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contains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benefit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“snapshots”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plans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offered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with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information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about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core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benefits.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More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detailed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plan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3619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documents,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including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full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benefit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summaries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summaries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benefits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coverage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(SBCs),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are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available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on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u="sng" dirty="0">
                          <a:solidFill>
                            <a:srgbClr val="FF0000"/>
                          </a:solidFill>
                          <a:uFill>
                            <a:solidFill>
                              <a:srgbClr val="FF0000"/>
                            </a:solidFill>
                          </a:uFill>
                          <a:latin typeface="Calibri"/>
                          <a:cs typeface="Calibri"/>
                          <a:hlinkClick r:id="rId2"/>
                        </a:rPr>
                        <a:t>GBS</a:t>
                      </a:r>
                      <a:r>
                        <a:rPr sz="1050" u="sng" spc="-20" dirty="0">
                          <a:solidFill>
                            <a:srgbClr val="FF0000"/>
                          </a:solidFill>
                          <a:uFill>
                            <a:solidFill>
                              <a:srgbClr val="FF0000"/>
                            </a:solidFill>
                          </a:uFill>
                          <a:latin typeface="Calibri"/>
                          <a:cs typeface="Calibri"/>
                          <a:hlinkClick r:id="rId2"/>
                        </a:rPr>
                        <a:t> </a:t>
                      </a:r>
                      <a:r>
                        <a:rPr sz="1050" u="sng" spc="-10" dirty="0">
                          <a:solidFill>
                            <a:srgbClr val="FF0000"/>
                          </a:solidFill>
                          <a:uFill>
                            <a:solidFill>
                              <a:srgbClr val="FF0000"/>
                            </a:solidFill>
                          </a:uFill>
                          <a:latin typeface="Calibri"/>
                          <a:cs typeface="Calibri"/>
                          <a:hlinkClick r:id="rId2"/>
                        </a:rPr>
                        <a:t>website</a:t>
                      </a:r>
                      <a:r>
                        <a:rPr sz="1050" u="none" spc="-10" dirty="0">
                          <a:latin typeface="Calibri"/>
                          <a:cs typeface="Calibri"/>
                          <a:hlinkClick r:id="rId2"/>
                        </a:rPr>
                        <a:t>.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36195" marR="154940">
                        <a:lnSpc>
                          <a:spcPct val="117100"/>
                        </a:lnSpc>
                        <a:spcBef>
                          <a:spcPts val="100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SBCs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summarize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important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information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about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medical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insurance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help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learn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about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your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benefits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compare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options.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On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website,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click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on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Plan</a:t>
                      </a:r>
                      <a:r>
                        <a:rPr sz="105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Documents</a:t>
                      </a:r>
                      <a:r>
                        <a:rPr sz="105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Library</a:t>
                      </a:r>
                      <a:r>
                        <a:rPr sz="105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access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detailed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plan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documents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all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plans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offered.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4495"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80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2027</a:t>
                      </a:r>
                      <a:r>
                        <a:rPr sz="1800" spc="-4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Monthly</a:t>
                      </a:r>
                      <a:r>
                        <a:rPr sz="1800" spc="-25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Rates</a:t>
                      </a:r>
                      <a:r>
                        <a:rPr sz="1800" spc="-35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&amp;</a:t>
                      </a:r>
                      <a:r>
                        <a:rPr sz="1800" spc="-25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Contributions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80645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0660">
                <a:tc>
                  <a:txBody>
                    <a:bodyPr/>
                    <a:lstStyle/>
                    <a:p>
                      <a:pPr marL="36195">
                        <a:lnSpc>
                          <a:spcPts val="1215"/>
                        </a:lnSpc>
                        <a:spcBef>
                          <a:spcPts val="265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This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information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available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online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under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Insurance</a:t>
                      </a:r>
                      <a:r>
                        <a:rPr sz="105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Benefits</a:t>
                      </a:r>
                      <a:r>
                        <a:rPr sz="105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5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Rates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well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as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pages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latin typeface="Calibri"/>
                          <a:cs typeface="Calibri"/>
                        </a:rPr>
                        <a:t>30-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32</a:t>
                      </a:r>
                      <a:r>
                        <a:rPr sz="105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this</a:t>
                      </a:r>
                      <a:r>
                        <a:rPr sz="105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latin typeface="Calibri"/>
                          <a:cs typeface="Calibri"/>
                        </a:rPr>
                        <a:t>booklet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.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3" name="object 3"/>
          <p:cNvGrpSpPr/>
          <p:nvPr/>
        </p:nvGrpSpPr>
        <p:grpSpPr>
          <a:xfrm>
            <a:off x="3784" y="0"/>
            <a:ext cx="7769225" cy="5130800"/>
            <a:chOff x="3784" y="0"/>
            <a:chExt cx="7769225" cy="513080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85" y="0"/>
              <a:ext cx="7768589" cy="484505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784" y="4353559"/>
              <a:ext cx="7769225" cy="777240"/>
            </a:xfrm>
            <a:custGeom>
              <a:avLst/>
              <a:gdLst/>
              <a:ahLst/>
              <a:cxnLst/>
              <a:rect l="l" t="t" r="r" b="b"/>
              <a:pathLst>
                <a:path w="7769225" h="777239">
                  <a:moveTo>
                    <a:pt x="7768615" y="0"/>
                  </a:moveTo>
                  <a:lnTo>
                    <a:pt x="0" y="0"/>
                  </a:lnTo>
                  <a:lnTo>
                    <a:pt x="0" y="777239"/>
                  </a:lnTo>
                  <a:lnTo>
                    <a:pt x="7768615" y="777239"/>
                  </a:lnTo>
                  <a:lnTo>
                    <a:pt x="7768615" y="0"/>
                  </a:lnTo>
                  <a:close/>
                </a:path>
              </a:pathLst>
            </a:custGeom>
            <a:solidFill>
              <a:srgbClr val="522C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563876" y="4534408"/>
            <a:ext cx="26536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WEBSITE</a:t>
            </a:r>
            <a:r>
              <a:rPr sz="2400" spc="-1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RESOURCES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69215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pc="-50" dirty="0"/>
              <a:t>6</a:t>
            </a:fld>
            <a:endParaRPr spc="-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62197" y="7424608"/>
            <a:ext cx="4410202" cy="2619883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0" y="21844"/>
            <a:ext cx="7772400" cy="777240"/>
          </a:xfrm>
          <a:custGeom>
            <a:avLst/>
            <a:gdLst/>
            <a:ahLst/>
            <a:cxnLst/>
            <a:rect l="l" t="t" r="r" b="b"/>
            <a:pathLst>
              <a:path w="7772400" h="777240">
                <a:moveTo>
                  <a:pt x="7772400" y="0"/>
                </a:moveTo>
                <a:lnTo>
                  <a:pt x="0" y="0"/>
                </a:lnTo>
                <a:lnTo>
                  <a:pt x="0" y="777240"/>
                </a:lnTo>
                <a:lnTo>
                  <a:pt x="7772400" y="777240"/>
                </a:lnTo>
                <a:lnTo>
                  <a:pt x="7772400" y="0"/>
                </a:lnTo>
                <a:close/>
              </a:path>
            </a:pathLst>
          </a:custGeom>
          <a:solidFill>
            <a:srgbClr val="522C8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39875">
              <a:lnSpc>
                <a:spcPct val="100000"/>
              </a:lnSpc>
              <a:spcBef>
                <a:spcPts val="100"/>
              </a:spcBef>
            </a:pPr>
            <a:r>
              <a:rPr dirty="0"/>
              <a:t>MEDICAL</a:t>
            </a:r>
            <a:r>
              <a:rPr spc="-55" dirty="0"/>
              <a:t> </a:t>
            </a:r>
            <a:r>
              <a:rPr dirty="0"/>
              <a:t>PLAN</a:t>
            </a:r>
            <a:r>
              <a:rPr spc="-40" dirty="0"/>
              <a:t> </a:t>
            </a:r>
            <a:r>
              <a:rPr spc="-10" dirty="0"/>
              <a:t>INFORMATION</a:t>
            </a: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457200" y="894588"/>
          <a:ext cx="6858000" cy="65417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85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67335">
                <a:tc>
                  <a:txBody>
                    <a:bodyPr/>
                    <a:lstStyle/>
                    <a:p>
                      <a:pPr marL="36195">
                        <a:lnSpc>
                          <a:spcPts val="1710"/>
                        </a:lnSpc>
                      </a:pPr>
                      <a:r>
                        <a:rPr sz="180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HMO</a:t>
                      </a:r>
                      <a:r>
                        <a:rPr sz="1800" spc="-3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vs.</a:t>
                      </a:r>
                      <a:r>
                        <a:rPr sz="1800" spc="-3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PPO</a:t>
                      </a:r>
                      <a:r>
                        <a:rPr sz="1800" spc="-3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Medical</a:t>
                      </a:r>
                      <a:r>
                        <a:rPr sz="1800" spc="-25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Plan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1320"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1175"/>
                        </a:spcBef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HMO</a:t>
                      </a:r>
                      <a:r>
                        <a:rPr sz="12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(Health</a:t>
                      </a:r>
                      <a:r>
                        <a:rPr sz="12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Maintenance</a:t>
                      </a:r>
                      <a:r>
                        <a:rPr sz="12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10" dirty="0">
                          <a:latin typeface="Calibri"/>
                          <a:cs typeface="Calibri"/>
                        </a:rPr>
                        <a:t>Organization)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49225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7390">
                <a:tc>
                  <a:txBody>
                    <a:bodyPr/>
                    <a:lstStyle/>
                    <a:p>
                      <a:pPr marL="264795" marR="99695" indent="-228600">
                        <a:lnSpc>
                          <a:spcPct val="115999"/>
                        </a:lnSpc>
                        <a:spcBef>
                          <a:spcPts val="440"/>
                        </a:spcBef>
                        <a:buSzPct val="114285"/>
                        <a:buFont typeface="Symbol"/>
                        <a:buChar char=""/>
                        <a:tabLst>
                          <a:tab pos="264795" algn="l"/>
                        </a:tabLst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This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plan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offers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broad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spectrum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benefit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coverage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with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higher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degree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managed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care.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Managed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care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is</a:t>
                      </a:r>
                      <a:r>
                        <a:rPr sz="105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method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healthcare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delivery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designed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lower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costs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by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limiting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ability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choose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providers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outside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primary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care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physician’s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medical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group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(a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group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physicians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who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have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contractually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agreed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share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coordinate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patient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care).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5588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9750">
                <a:tc>
                  <a:txBody>
                    <a:bodyPr/>
                    <a:lstStyle/>
                    <a:p>
                      <a:pPr marL="264795" marR="163195" indent="-228600">
                        <a:lnSpc>
                          <a:spcPct val="116199"/>
                        </a:lnSpc>
                        <a:spcBef>
                          <a:spcPts val="645"/>
                        </a:spcBef>
                        <a:buSzPct val="114285"/>
                        <a:buFont typeface="Symbol"/>
                        <a:buChar char=""/>
                        <a:tabLst>
                          <a:tab pos="264795" algn="l"/>
                        </a:tabLst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Under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Health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Maintenance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Organization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(HMO)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model,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must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choose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Primary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Care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Physician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(PCP)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within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network.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can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change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PCP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up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once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month.</a:t>
                      </a:r>
                      <a:r>
                        <a:rPr sz="1050" spc="2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Note:</a:t>
                      </a:r>
                      <a:r>
                        <a:rPr sz="105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If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do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not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choose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PCP,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one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will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assigned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you.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81915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8480">
                <a:tc>
                  <a:txBody>
                    <a:bodyPr/>
                    <a:lstStyle/>
                    <a:p>
                      <a:pPr marL="264795" marR="335280" indent="-228600">
                        <a:lnSpc>
                          <a:spcPct val="115700"/>
                        </a:lnSpc>
                        <a:spcBef>
                          <a:spcPts val="585"/>
                        </a:spcBef>
                        <a:buSzPct val="114285"/>
                        <a:buFont typeface="Symbol"/>
                        <a:buChar char=""/>
                        <a:tabLst>
                          <a:tab pos="264795" algn="l"/>
                        </a:tabLst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Your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Primary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Care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Physician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(PCP)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will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your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first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point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contact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when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accessing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care,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acting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your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“healthcare gatekeeper.”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74295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680">
                <a:tc>
                  <a:txBody>
                    <a:bodyPr/>
                    <a:lstStyle/>
                    <a:p>
                      <a:pPr marL="264795" indent="-228600">
                        <a:lnSpc>
                          <a:spcPct val="100000"/>
                        </a:lnSpc>
                        <a:spcBef>
                          <a:spcPts val="840"/>
                        </a:spcBef>
                        <a:buSzPct val="114285"/>
                        <a:buFont typeface="Symbol"/>
                        <a:buChar char=""/>
                        <a:tabLst>
                          <a:tab pos="264795" algn="l"/>
                        </a:tabLst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If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need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see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specialist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wish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go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Urgent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Care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Center,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will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need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referral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from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PCP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first.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0668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8955">
                <a:tc>
                  <a:txBody>
                    <a:bodyPr/>
                    <a:lstStyle/>
                    <a:p>
                      <a:pPr marL="264795" marR="385445" indent="-228600">
                        <a:lnSpc>
                          <a:spcPct val="116199"/>
                        </a:lnSpc>
                        <a:spcBef>
                          <a:spcPts val="635"/>
                        </a:spcBef>
                        <a:buSzPct val="114285"/>
                        <a:buFont typeface="Symbol"/>
                        <a:buChar char=""/>
                        <a:tabLst>
                          <a:tab pos="264795" algn="l"/>
                        </a:tabLst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network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smaller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than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that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PPO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plan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limited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Illinois.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HMO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does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not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offer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out-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of-network benefit.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80645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04850">
                <a:tc>
                  <a:txBody>
                    <a:bodyPr/>
                    <a:lstStyle/>
                    <a:p>
                      <a:pPr marL="264795" marR="208279" indent="-228600">
                        <a:lnSpc>
                          <a:spcPct val="116199"/>
                        </a:lnSpc>
                        <a:spcBef>
                          <a:spcPts val="505"/>
                        </a:spcBef>
                        <a:buSzPct val="114285"/>
                        <a:buFont typeface="Symbol"/>
                        <a:buChar char=""/>
                        <a:tabLst>
                          <a:tab pos="264795" algn="l"/>
                        </a:tabLst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event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life/limb-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threatening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emergency,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member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should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dial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911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all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medical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care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will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be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covered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as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per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plan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contract.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Once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patient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stabilized,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HMO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may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require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that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patient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be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transferred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in-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26479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network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facility.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64135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8305">
                <a:tc>
                  <a:txBody>
                    <a:bodyPr/>
                    <a:lstStyle/>
                    <a:p>
                      <a:pPr marL="264795" indent="-228600">
                        <a:lnSpc>
                          <a:spcPct val="100000"/>
                        </a:lnSpc>
                        <a:spcBef>
                          <a:spcPts val="765"/>
                        </a:spcBef>
                        <a:buSzPct val="114285"/>
                        <a:buFont typeface="Symbol"/>
                        <a:buChar char=""/>
                        <a:tabLst>
                          <a:tab pos="264795" algn="l"/>
                        </a:tabLst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HMO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out-of-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pocket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costs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(i.e.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deductible,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co-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payments,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etc.)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tend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be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lower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than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PPO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plan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option.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97155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4010"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835"/>
                        </a:spcBef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PPO</a:t>
                      </a:r>
                      <a:r>
                        <a:rPr sz="12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(Preferred</a:t>
                      </a:r>
                      <a:r>
                        <a:rPr sz="12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10" dirty="0">
                          <a:latin typeface="Calibri"/>
                          <a:cs typeface="Calibri"/>
                        </a:rPr>
                        <a:t>Provider</a:t>
                      </a:r>
                      <a:r>
                        <a:rPr sz="12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10" dirty="0">
                          <a:latin typeface="Calibri"/>
                          <a:cs typeface="Calibri"/>
                        </a:rPr>
                        <a:t>Organization)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06045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80695">
                <a:tc>
                  <a:txBody>
                    <a:bodyPr/>
                    <a:lstStyle/>
                    <a:p>
                      <a:pPr marL="264795" indent="-228600">
                        <a:lnSpc>
                          <a:spcPct val="100000"/>
                        </a:lnSpc>
                        <a:spcBef>
                          <a:spcPts val="450"/>
                        </a:spcBef>
                        <a:buSzPct val="114285"/>
                        <a:buFont typeface="Symbol"/>
                        <a:buChar char=""/>
                        <a:tabLst>
                          <a:tab pos="264795" algn="l"/>
                        </a:tabLst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PPO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plan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offers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more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flexibility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choice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than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HMO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plan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because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it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offers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both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“in-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network”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“out-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of-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26479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network”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options.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5715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marL="264795" indent="-228600">
                        <a:lnSpc>
                          <a:spcPct val="100000"/>
                        </a:lnSpc>
                        <a:spcBef>
                          <a:spcPts val="715"/>
                        </a:spcBef>
                        <a:buSzPct val="114285"/>
                        <a:buFont typeface="Symbol"/>
                        <a:buChar char=""/>
                        <a:tabLst>
                          <a:tab pos="264795" algn="l"/>
                        </a:tabLst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in-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network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benefits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(coinsurance,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out-of-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pocket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maximum, etc.)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will result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lower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out-of-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pocket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costs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than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out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26479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-of-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network</a:t>
                      </a:r>
                      <a:r>
                        <a:rPr sz="105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benefits.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90805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692150">
                <a:tc>
                  <a:txBody>
                    <a:bodyPr/>
                    <a:lstStyle/>
                    <a:p>
                      <a:pPr marL="264795" marR="103505" indent="-228600">
                        <a:lnSpc>
                          <a:spcPct val="115999"/>
                        </a:lnSpc>
                        <a:spcBef>
                          <a:spcPts val="965"/>
                        </a:spcBef>
                        <a:buSzPct val="114285"/>
                        <a:buFont typeface="Symbol"/>
                        <a:buChar char=""/>
                        <a:tabLst>
                          <a:tab pos="264795" algn="l"/>
                        </a:tabLst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PPO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Plan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and the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Provider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agree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"discounted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fee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for service"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model.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This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means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that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participating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provider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has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agreed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provide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their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services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at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discounted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rate.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Providers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outside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network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have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not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agreed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that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discounted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rate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typically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charge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"Reasonable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Customary"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fee,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resulting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higher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out-of-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pocket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costs.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22555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grpSp>
        <p:nvGrpSpPr>
          <p:cNvPr id="6" name="object 6"/>
          <p:cNvGrpSpPr/>
          <p:nvPr/>
        </p:nvGrpSpPr>
        <p:grpSpPr>
          <a:xfrm>
            <a:off x="276898" y="8809151"/>
            <a:ext cx="4980940" cy="768350"/>
            <a:chOff x="276898" y="8809151"/>
            <a:chExt cx="4980940" cy="768350"/>
          </a:xfrm>
        </p:grpSpPr>
        <p:sp>
          <p:nvSpPr>
            <p:cNvPr id="7" name="object 7"/>
            <p:cNvSpPr/>
            <p:nvPr/>
          </p:nvSpPr>
          <p:spPr>
            <a:xfrm>
              <a:off x="276898" y="8809151"/>
              <a:ext cx="4980940" cy="768350"/>
            </a:xfrm>
            <a:custGeom>
              <a:avLst/>
              <a:gdLst/>
              <a:ahLst/>
              <a:cxnLst/>
              <a:rect l="l" t="t" r="r" b="b"/>
              <a:pathLst>
                <a:path w="4980940" h="768350">
                  <a:moveTo>
                    <a:pt x="4852377" y="0"/>
                  </a:moveTo>
                  <a:lnTo>
                    <a:pt x="128003" y="0"/>
                  </a:lnTo>
                  <a:lnTo>
                    <a:pt x="78181" y="10059"/>
                  </a:lnTo>
                  <a:lnTo>
                    <a:pt x="37493" y="37493"/>
                  </a:lnTo>
                  <a:lnTo>
                    <a:pt x="10059" y="78181"/>
                  </a:lnTo>
                  <a:lnTo>
                    <a:pt x="0" y="128003"/>
                  </a:lnTo>
                  <a:lnTo>
                    <a:pt x="0" y="640016"/>
                  </a:lnTo>
                  <a:lnTo>
                    <a:pt x="10059" y="689840"/>
                  </a:lnTo>
                  <a:lnTo>
                    <a:pt x="37493" y="730532"/>
                  </a:lnTo>
                  <a:lnTo>
                    <a:pt x="78181" y="757970"/>
                  </a:lnTo>
                  <a:lnTo>
                    <a:pt x="128003" y="768032"/>
                  </a:lnTo>
                  <a:lnTo>
                    <a:pt x="4852377" y="768032"/>
                  </a:lnTo>
                  <a:lnTo>
                    <a:pt x="4902223" y="757970"/>
                  </a:lnTo>
                  <a:lnTo>
                    <a:pt x="4942913" y="730532"/>
                  </a:lnTo>
                  <a:lnTo>
                    <a:pt x="4970339" y="689840"/>
                  </a:lnTo>
                  <a:lnTo>
                    <a:pt x="4980393" y="640016"/>
                  </a:lnTo>
                  <a:lnTo>
                    <a:pt x="4980393" y="128003"/>
                  </a:lnTo>
                  <a:lnTo>
                    <a:pt x="4970339" y="78181"/>
                  </a:lnTo>
                  <a:lnTo>
                    <a:pt x="4942913" y="37493"/>
                  </a:lnTo>
                  <a:lnTo>
                    <a:pt x="4902223" y="10059"/>
                  </a:lnTo>
                  <a:lnTo>
                    <a:pt x="4852377" y="0"/>
                  </a:lnTo>
                  <a:close/>
                </a:path>
              </a:pathLst>
            </a:custGeom>
            <a:solidFill>
              <a:srgbClr val="99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9011" y="8970949"/>
              <a:ext cx="447332" cy="447332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789686" y="8888221"/>
            <a:ext cx="4226560" cy="582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999"/>
              </a:lnSpc>
              <a:spcBef>
                <a:spcPts val="100"/>
              </a:spcBef>
            </a:pP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Due</a:t>
            </a:r>
            <a:r>
              <a:rPr sz="105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105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HIPAA</a:t>
            </a:r>
            <a:r>
              <a:rPr sz="105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(Health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Insurance</a:t>
            </a:r>
            <a:r>
              <a:rPr sz="105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Portability</a:t>
            </a:r>
            <a:r>
              <a:rPr sz="105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Accountability</a:t>
            </a:r>
            <a:r>
              <a:rPr sz="105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Act)</a:t>
            </a:r>
            <a:r>
              <a:rPr sz="105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protection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laws,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Northwestern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Gallagher</a:t>
            </a:r>
            <a:r>
              <a:rPr sz="105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FFFFFF"/>
                </a:solidFill>
                <a:latin typeface="Calibri"/>
                <a:cs typeface="Calibri"/>
              </a:rPr>
              <a:t>do</a:t>
            </a:r>
            <a:r>
              <a:rPr sz="105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FFFFFF"/>
                </a:solidFill>
                <a:latin typeface="Calibri"/>
                <a:cs typeface="Calibri"/>
              </a:rPr>
              <a:t>not</a:t>
            </a:r>
            <a:r>
              <a:rPr sz="105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have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access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105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your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medical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claims information.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69215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pc="-50" dirty="0"/>
              <a:t>7</a:t>
            </a:fld>
            <a:endParaRPr spc="-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457200" y="1395793"/>
          <a:ext cx="6858000" cy="75914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85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69240">
                <a:tc>
                  <a:txBody>
                    <a:bodyPr/>
                    <a:lstStyle/>
                    <a:p>
                      <a:pPr marL="36195">
                        <a:lnSpc>
                          <a:spcPts val="1710"/>
                        </a:lnSpc>
                      </a:pPr>
                      <a:r>
                        <a:rPr sz="1800" spc="-1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Deductible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marL="36195" marR="62230">
                        <a:lnSpc>
                          <a:spcPct val="116199"/>
                        </a:lnSpc>
                        <a:spcBef>
                          <a:spcPts val="75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specific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dollar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amount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that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health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insurance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company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requires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pay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out-of-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pocket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each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year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before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health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insurance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plan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begins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make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payments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claims.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Not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all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health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insurance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plans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require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deductible.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2740"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800" spc="-1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Out-of-Pocket</a:t>
                      </a:r>
                      <a:r>
                        <a:rPr sz="1800" spc="-2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Maximum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0419"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Out-of-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pocket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maximums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apply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all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medical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plans.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This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maximum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amount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will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pay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health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care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costs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50" dirty="0">
                          <a:latin typeface="Calibri"/>
                          <a:cs typeface="Calibri"/>
                        </a:rPr>
                        <a:t>a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36195" marR="60960">
                        <a:lnSpc>
                          <a:spcPct val="115700"/>
                        </a:lnSpc>
                        <a:spcBef>
                          <a:spcPts val="5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calendar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year.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Once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have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reached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out-of-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pocket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maximum,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plan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will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fully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cover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eligible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medical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expenses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rest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plan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year.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If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see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out-of-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network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provider,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will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still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responsible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out-of-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pocket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costs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that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are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3619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above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“reasonable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customary”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fees.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5560" marB="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800" spc="-1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Copayment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3575">
                <a:tc>
                  <a:txBody>
                    <a:bodyPr/>
                    <a:lstStyle/>
                    <a:p>
                      <a:pPr marL="36195" marR="66040">
                        <a:lnSpc>
                          <a:spcPct val="116199"/>
                        </a:lnSpc>
                        <a:spcBef>
                          <a:spcPts val="7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specific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charge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that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pay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specific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medical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service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supply,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also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referred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"copay."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example,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health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insurance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plan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may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require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$20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copayment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office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visit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brand-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name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prescription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drug,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after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which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insurance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3619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company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pays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rest.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8890" marB="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9410"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spc="-1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Coinsurance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21055">
                <a:tc>
                  <a:txBody>
                    <a:bodyPr/>
                    <a:lstStyle/>
                    <a:p>
                      <a:pPr marL="36195" marR="67945">
                        <a:lnSpc>
                          <a:spcPct val="116100"/>
                        </a:lnSpc>
                        <a:spcBef>
                          <a:spcPts val="8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amount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that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are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required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pay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covered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medical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services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after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you've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satisfied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any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co-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payment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deductible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required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by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health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insurance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plan.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Coinsurance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typically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percentage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charge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service.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example,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if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your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insurance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company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covers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80%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allowable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charge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specific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service,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are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responsible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remaining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20%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as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coinsurance.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0160" marB="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800" spc="-1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In-</a:t>
                      </a:r>
                      <a:r>
                        <a:rPr sz="180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Network</a:t>
                      </a:r>
                      <a:r>
                        <a:rPr sz="1800" spc="-45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Provider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231900"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healthcare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professional,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hospital,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pharmacy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that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has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contractual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relationship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with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health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insurance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company.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3619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This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contract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establishes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allowable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charges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specific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services.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return,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healthcare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providers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gain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patients;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primary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care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3619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physicians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may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receive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fee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each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patient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assigned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their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care.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 </a:t>
                      </a:r>
                      <a:r>
                        <a:rPr sz="1050" b="1" i="1" spc="-10" dirty="0">
                          <a:latin typeface="Calibri"/>
                          <a:cs typeface="Calibri"/>
                        </a:rPr>
                        <a:t>out-of-</a:t>
                      </a:r>
                      <a:r>
                        <a:rPr sz="1050" b="1" i="1" dirty="0">
                          <a:latin typeface="Calibri"/>
                          <a:cs typeface="Calibri"/>
                        </a:rPr>
                        <a:t>network</a:t>
                      </a:r>
                      <a:r>
                        <a:rPr sz="1050" b="1" i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provider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healthcare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professional,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36195" marR="195580">
                        <a:lnSpc>
                          <a:spcPct val="115999"/>
                        </a:lnSpc>
                        <a:spcBef>
                          <a:spcPts val="5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hospital,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pharmacy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that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i="1" dirty="0">
                          <a:latin typeface="Calibri"/>
                          <a:cs typeface="Calibri"/>
                        </a:rPr>
                        <a:t>is</a:t>
                      </a:r>
                      <a:r>
                        <a:rPr sz="1050" b="1" i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i="1" dirty="0">
                          <a:latin typeface="Calibri"/>
                          <a:cs typeface="Calibri"/>
                        </a:rPr>
                        <a:t>not</a:t>
                      </a:r>
                      <a:r>
                        <a:rPr sz="1050" b="1" i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part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health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plan's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network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preferred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(in-network)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providers.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will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pay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more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5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services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received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from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out-of-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network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providers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because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will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responsible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costs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considered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above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“reasonable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customary”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fees.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5560" marB="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9570"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800" spc="-1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Claim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3815" marB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50850">
                <a:tc>
                  <a:txBody>
                    <a:bodyPr/>
                    <a:lstStyle/>
                    <a:p>
                      <a:pPr marL="36195" marR="508000">
                        <a:lnSpc>
                          <a:spcPct val="116199"/>
                        </a:lnSpc>
                        <a:spcBef>
                          <a:spcPts val="75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request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by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plan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member,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plan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member's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health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care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provider,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insurance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company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pay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medical services.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7185"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80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Qualifying</a:t>
                      </a:r>
                      <a:r>
                        <a:rPr sz="1800" spc="-7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Life</a:t>
                      </a:r>
                      <a:r>
                        <a:rPr sz="1800" spc="-7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Event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284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life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event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that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allows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make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changes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insurance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coverage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that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otherwise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are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only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allowed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during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annual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3619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Open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Enrollment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period.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36195" marR="86995">
                        <a:lnSpc>
                          <a:spcPct val="116199"/>
                        </a:lnSpc>
                        <a:spcBef>
                          <a:spcPts val="45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Examples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qualifying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life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event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include,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but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are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not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limited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to,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marriage,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divorce,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birth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adoption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child,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loss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prior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coverage,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relocation,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arrival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dependent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from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another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country.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6194" marB="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3" name="object 3"/>
          <p:cNvSpPr/>
          <p:nvPr/>
        </p:nvSpPr>
        <p:spPr>
          <a:xfrm>
            <a:off x="0" y="26669"/>
            <a:ext cx="7771130" cy="777240"/>
          </a:xfrm>
          <a:custGeom>
            <a:avLst/>
            <a:gdLst/>
            <a:ahLst/>
            <a:cxnLst/>
            <a:rect l="l" t="t" r="r" b="b"/>
            <a:pathLst>
              <a:path w="7771130" h="777240">
                <a:moveTo>
                  <a:pt x="7770753" y="0"/>
                </a:moveTo>
                <a:lnTo>
                  <a:pt x="0" y="0"/>
                </a:lnTo>
                <a:lnTo>
                  <a:pt x="0" y="777240"/>
                </a:lnTo>
                <a:lnTo>
                  <a:pt x="7770753" y="777240"/>
                </a:lnTo>
                <a:lnTo>
                  <a:pt x="7770753" y="0"/>
                </a:lnTo>
                <a:close/>
              </a:path>
            </a:pathLst>
          </a:custGeom>
          <a:solidFill>
            <a:srgbClr val="522C8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558542" y="206756"/>
            <a:ext cx="26466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GLOSSARY</a:t>
            </a:r>
            <a:r>
              <a:rPr sz="24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TERMS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69215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pc="-50" dirty="0"/>
              <a:t>8</a:t>
            </a:fld>
            <a:endParaRPr spc="-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1609" y="13843"/>
            <a:ext cx="7775575" cy="777240"/>
          </a:xfrm>
          <a:custGeom>
            <a:avLst/>
            <a:gdLst/>
            <a:ahLst/>
            <a:cxnLst/>
            <a:rect l="l" t="t" r="r" b="b"/>
            <a:pathLst>
              <a:path w="7775575" h="777240">
                <a:moveTo>
                  <a:pt x="7775575" y="0"/>
                </a:moveTo>
                <a:lnTo>
                  <a:pt x="0" y="0"/>
                </a:lnTo>
                <a:lnTo>
                  <a:pt x="0" y="777240"/>
                </a:lnTo>
                <a:lnTo>
                  <a:pt x="7775575" y="777240"/>
                </a:lnTo>
                <a:lnTo>
                  <a:pt x="7775575" y="0"/>
                </a:lnTo>
                <a:close/>
              </a:path>
            </a:pathLst>
          </a:custGeom>
          <a:solidFill>
            <a:srgbClr val="522C8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19225">
              <a:lnSpc>
                <a:spcPct val="100000"/>
              </a:lnSpc>
              <a:spcBef>
                <a:spcPts val="100"/>
              </a:spcBef>
            </a:pPr>
            <a:r>
              <a:rPr dirty="0"/>
              <a:t>MEDICAL</a:t>
            </a:r>
            <a:r>
              <a:rPr spc="-40" dirty="0"/>
              <a:t> </a:t>
            </a:r>
            <a:r>
              <a:rPr dirty="0"/>
              <a:t>PLAN</a:t>
            </a:r>
            <a:r>
              <a:rPr spc="-30" dirty="0"/>
              <a:t> </a:t>
            </a:r>
            <a:r>
              <a:rPr dirty="0"/>
              <a:t>OPTIONS</a:t>
            </a:r>
            <a:r>
              <a:rPr spc="-35" dirty="0"/>
              <a:t> </a:t>
            </a:r>
            <a:r>
              <a:rPr dirty="0"/>
              <a:t>|</a:t>
            </a:r>
            <a:r>
              <a:rPr spc="-35" dirty="0"/>
              <a:t> </a:t>
            </a:r>
            <a:r>
              <a:rPr spc="-25" dirty="0"/>
              <a:t>HMO</a:t>
            </a: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930173" y="1514017"/>
          <a:ext cx="5901055" cy="51161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84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167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09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sz="105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HMO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91440" marB="0"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40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In-Network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65405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2425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Core</a:t>
                      </a:r>
                      <a:r>
                        <a:rPr sz="105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Benefits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93980" marB="0">
                    <a:lnR w="9525">
                      <a:solidFill>
                        <a:srgbClr val="FFFFFF"/>
                      </a:solidFill>
                      <a:prstDash val="solid"/>
                    </a:lnR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1050" b="1" spc="-10" dirty="0">
                          <a:solidFill>
                            <a:srgbClr val="FFFFF0"/>
                          </a:solidFill>
                          <a:latin typeface="Calibri"/>
                          <a:cs typeface="Calibri"/>
                        </a:rPr>
                        <a:t>Postdoc</a:t>
                      </a:r>
                      <a:r>
                        <a:rPr sz="1050" b="1" dirty="0">
                          <a:solidFill>
                            <a:srgbClr val="FFFFF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20" dirty="0">
                          <a:solidFill>
                            <a:srgbClr val="FFFFF0"/>
                          </a:solidFill>
                          <a:latin typeface="Calibri"/>
                          <a:cs typeface="Calibri"/>
                        </a:rPr>
                        <a:t>Pays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95250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522C8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9115">
                <a:tc>
                  <a:txBody>
                    <a:bodyPr/>
                    <a:lstStyle/>
                    <a:p>
                      <a:pPr marL="415290" marR="409575" indent="76200">
                        <a:lnSpc>
                          <a:spcPts val="1860"/>
                        </a:lnSpc>
                        <a:spcBef>
                          <a:spcPts val="125"/>
                        </a:spcBef>
                      </a:pP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Deductible Single/Family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5875" marB="0"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5080" algn="ctr">
                        <a:lnSpc>
                          <a:spcPct val="100000"/>
                        </a:lnSpc>
                      </a:pPr>
                      <a:r>
                        <a:rPr sz="1050" spc="-20" dirty="0">
                          <a:latin typeface="Calibri"/>
                          <a:cs typeface="Calibri"/>
                        </a:rPr>
                        <a:t>None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6195" marB="0">
                    <a:lnL w="6350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marL="415290" marR="83185" indent="-327660">
                        <a:lnSpc>
                          <a:spcPts val="1860"/>
                        </a:lnSpc>
                        <a:spcBef>
                          <a:spcPts val="95"/>
                        </a:spcBef>
                      </a:pP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Out</a:t>
                      </a:r>
                      <a:r>
                        <a:rPr sz="105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Pocket</a:t>
                      </a:r>
                      <a:r>
                        <a:rPr sz="105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Maximums Single/Family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2065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1457960" marR="1443990" indent="-1270" algn="ctr">
                        <a:lnSpc>
                          <a:spcPts val="1860"/>
                        </a:lnSpc>
                        <a:spcBef>
                          <a:spcPts val="95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Medical: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$1,500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/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$3,000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Rx: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separate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Rx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OOPM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25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Office</a:t>
                      </a:r>
                      <a:r>
                        <a:rPr sz="1050" b="1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Visit*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5080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$25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/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$35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Copay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5080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55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Annual</a:t>
                      </a:r>
                      <a:r>
                        <a:rPr sz="105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Wellness</a:t>
                      </a:r>
                      <a:r>
                        <a:rPr sz="105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Visit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5715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Charge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5715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336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Inpatient</a:t>
                      </a:r>
                      <a:r>
                        <a:rPr sz="1050" b="1" spc="-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Hospital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Copay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if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stay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is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mental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health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5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Outpatient 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Surgery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8001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Copay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8001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Emergency</a:t>
                      </a:r>
                      <a:r>
                        <a:rPr sz="1050" b="1" spc="-4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Room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8382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$150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Copay**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146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Telehealth***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65404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$25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/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$35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Copay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9209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0767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69"/>
                        </a:spcBef>
                      </a:pP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Virtual</a:t>
                      </a:r>
                      <a:r>
                        <a:rPr sz="105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Care</a:t>
                      </a:r>
                      <a:r>
                        <a:rPr sz="105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Services****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23189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Copay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86995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9131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4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5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Rx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$10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Tier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50" dirty="0">
                          <a:latin typeface="Calibri"/>
                          <a:cs typeface="Calibri"/>
                        </a:rPr>
                        <a:t>1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3810"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$40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Tier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50" dirty="0">
                          <a:latin typeface="Calibri"/>
                          <a:cs typeface="Calibri"/>
                        </a:rPr>
                        <a:t>2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3810" algn="ctr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$75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Tier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50" dirty="0">
                          <a:latin typeface="Calibri"/>
                          <a:cs typeface="Calibri"/>
                        </a:rPr>
                        <a:t>3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3175" algn="ctr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$125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Tier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50" dirty="0">
                          <a:latin typeface="Calibri"/>
                          <a:cs typeface="Calibri"/>
                        </a:rPr>
                        <a:t>4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59055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1922272" y="6556553"/>
            <a:ext cx="4922520" cy="934719"/>
          </a:xfrm>
          <a:prstGeom prst="rect">
            <a:avLst/>
          </a:prstGeom>
        </p:spPr>
        <p:txBody>
          <a:bodyPr vert="horz" wrap="square" lIns="0" tIns="86995" rIns="0" bIns="0" rtlCol="0">
            <a:spAutoFit/>
          </a:bodyPr>
          <a:lstStyle/>
          <a:p>
            <a:pPr marR="6350" algn="r">
              <a:lnSpc>
                <a:spcPct val="100000"/>
              </a:lnSpc>
              <a:spcBef>
                <a:spcPts val="685"/>
              </a:spcBef>
            </a:pPr>
            <a:r>
              <a:rPr sz="1000" i="1" dirty="0">
                <a:latin typeface="Calibri"/>
                <a:cs typeface="Calibri"/>
              </a:rPr>
              <a:t>*Copay</a:t>
            </a:r>
            <a:r>
              <a:rPr sz="1000" i="1" spc="-10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waived</a:t>
            </a:r>
            <a:r>
              <a:rPr sz="1000" i="1" spc="-20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if</a:t>
            </a:r>
            <a:r>
              <a:rPr sz="1000" i="1" spc="-10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patient</a:t>
            </a:r>
            <a:r>
              <a:rPr sz="1000" i="1" spc="-15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is</a:t>
            </a:r>
            <a:r>
              <a:rPr sz="1000" i="1" spc="-10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under</a:t>
            </a:r>
            <a:r>
              <a:rPr sz="1000" i="1" spc="-10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19</a:t>
            </a:r>
            <a:r>
              <a:rPr sz="1000" i="1" spc="-15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years</a:t>
            </a:r>
            <a:r>
              <a:rPr sz="1000" i="1" spc="-10" dirty="0">
                <a:latin typeface="Calibri"/>
                <a:cs typeface="Calibri"/>
              </a:rPr>
              <a:t> </a:t>
            </a:r>
            <a:r>
              <a:rPr sz="1000" i="1" spc="-25" dirty="0">
                <a:latin typeface="Calibri"/>
                <a:cs typeface="Calibri"/>
              </a:rPr>
              <a:t>old</a:t>
            </a:r>
            <a:endParaRPr sz="1000">
              <a:latin typeface="Calibri"/>
              <a:cs typeface="Calibri"/>
            </a:endParaRPr>
          </a:p>
          <a:p>
            <a:pPr marR="5715" algn="r">
              <a:lnSpc>
                <a:spcPct val="100000"/>
              </a:lnSpc>
              <a:spcBef>
                <a:spcPts val="590"/>
              </a:spcBef>
            </a:pPr>
            <a:r>
              <a:rPr sz="1000" i="1" dirty="0">
                <a:latin typeface="Calibri"/>
                <a:cs typeface="Calibri"/>
              </a:rPr>
              <a:t>**Copay</a:t>
            </a:r>
            <a:r>
              <a:rPr sz="1000" i="1" spc="-25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waived</a:t>
            </a:r>
            <a:r>
              <a:rPr sz="1000" i="1" spc="-15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if</a:t>
            </a:r>
            <a:r>
              <a:rPr sz="1000" i="1" spc="-15" dirty="0">
                <a:latin typeface="Calibri"/>
                <a:cs typeface="Calibri"/>
              </a:rPr>
              <a:t> </a:t>
            </a:r>
            <a:r>
              <a:rPr sz="1000" i="1" spc="-10" dirty="0">
                <a:latin typeface="Calibri"/>
                <a:cs typeface="Calibri"/>
              </a:rPr>
              <a:t>admitted</a:t>
            </a:r>
            <a:endParaRPr sz="1000">
              <a:latin typeface="Calibri"/>
              <a:cs typeface="Calibri"/>
            </a:endParaRPr>
          </a:p>
          <a:p>
            <a:pPr marR="6985" algn="r">
              <a:lnSpc>
                <a:spcPct val="100000"/>
              </a:lnSpc>
              <a:spcBef>
                <a:spcPts val="595"/>
              </a:spcBef>
            </a:pPr>
            <a:r>
              <a:rPr sz="1000" i="1" dirty="0">
                <a:latin typeface="Calibri"/>
                <a:cs typeface="Calibri"/>
              </a:rPr>
              <a:t>***Licensed</a:t>
            </a:r>
            <a:r>
              <a:rPr sz="1000" i="1" spc="-30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medical</a:t>
            </a:r>
            <a:r>
              <a:rPr sz="1000" i="1" spc="-25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professional</a:t>
            </a:r>
            <a:r>
              <a:rPr sz="1000" i="1" spc="-25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using</a:t>
            </a:r>
            <a:r>
              <a:rPr sz="1000" i="1" spc="-25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telecommunication</a:t>
            </a:r>
            <a:r>
              <a:rPr sz="1000" i="1" spc="-25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or</a:t>
            </a:r>
            <a:r>
              <a:rPr sz="1000" i="1" spc="-30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information</a:t>
            </a:r>
            <a:r>
              <a:rPr sz="1000" i="1" spc="-25" dirty="0">
                <a:latin typeface="Calibri"/>
                <a:cs typeface="Calibri"/>
              </a:rPr>
              <a:t> </a:t>
            </a:r>
            <a:r>
              <a:rPr sz="1000" i="1" spc="-10" dirty="0">
                <a:latin typeface="Calibri"/>
                <a:cs typeface="Calibri"/>
              </a:rPr>
              <a:t>technology</a:t>
            </a:r>
            <a:endParaRPr sz="1000">
              <a:latin typeface="Calibri"/>
              <a:cs typeface="Calibri"/>
            </a:endParaRPr>
          </a:p>
          <a:p>
            <a:pPr marR="5080" algn="r">
              <a:lnSpc>
                <a:spcPct val="100000"/>
              </a:lnSpc>
              <a:spcBef>
                <a:spcPts val="585"/>
              </a:spcBef>
            </a:pPr>
            <a:r>
              <a:rPr sz="1000" i="1" dirty="0">
                <a:latin typeface="Calibri"/>
                <a:cs typeface="Calibri"/>
              </a:rPr>
              <a:t>****Defined</a:t>
            </a:r>
            <a:r>
              <a:rPr sz="1000" i="1" spc="-10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as</a:t>
            </a:r>
            <a:r>
              <a:rPr sz="1000" i="1" spc="-10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medical</a:t>
            </a:r>
            <a:r>
              <a:rPr sz="1000" i="1" spc="-10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care</a:t>
            </a:r>
            <a:r>
              <a:rPr sz="1000" i="1" spc="-20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provided</a:t>
            </a:r>
            <a:r>
              <a:rPr sz="1000" i="1" spc="-5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by</a:t>
            </a:r>
            <a:r>
              <a:rPr sz="1000" i="1" spc="-15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a</a:t>
            </a:r>
            <a:r>
              <a:rPr sz="1000" i="1" spc="-10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third</a:t>
            </a:r>
            <a:r>
              <a:rPr sz="1000" i="1" spc="-10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party</a:t>
            </a:r>
            <a:r>
              <a:rPr sz="1000" i="1" spc="-5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like</a:t>
            </a:r>
            <a:r>
              <a:rPr sz="1000" i="1" spc="-15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TeleDoc,</a:t>
            </a:r>
            <a:r>
              <a:rPr sz="1000" i="1" spc="-20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Doctor</a:t>
            </a:r>
            <a:r>
              <a:rPr sz="1000" i="1" spc="-10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on</a:t>
            </a:r>
            <a:r>
              <a:rPr sz="1000" i="1" spc="-5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Demand,</a:t>
            </a:r>
            <a:r>
              <a:rPr sz="1000" i="1" spc="-10" dirty="0">
                <a:latin typeface="Calibri"/>
                <a:cs typeface="Calibri"/>
              </a:rPr>
              <a:t> Amwell</a:t>
            </a:r>
            <a:endParaRPr sz="1000">
              <a:latin typeface="Calibri"/>
              <a:cs typeface="Calibri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457200" y="7800340"/>
          <a:ext cx="6858000" cy="16071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85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marL="36195">
                        <a:lnSpc>
                          <a:spcPts val="1710"/>
                        </a:lnSpc>
                      </a:pPr>
                      <a:r>
                        <a:rPr sz="1800" spc="-1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UnitedHealthcare—</a:t>
                      </a:r>
                      <a:r>
                        <a:rPr sz="180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Member</a:t>
                      </a:r>
                      <a:r>
                        <a:rPr sz="1800" spc="-65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Portal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40485">
                <a:tc>
                  <a:txBody>
                    <a:bodyPr/>
                    <a:lstStyle/>
                    <a:p>
                      <a:pPr marL="36195" marR="279400">
                        <a:lnSpc>
                          <a:spcPct val="76700"/>
                        </a:lnSpc>
                        <a:spcBef>
                          <a:spcPts val="305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myuhc.com®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allows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members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access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plethora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health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insurance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resources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including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digital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ID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cards,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claims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review,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provider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directory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access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more.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Please</a:t>
                      </a:r>
                      <a:r>
                        <a:rPr sz="105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see</a:t>
                      </a:r>
                      <a:r>
                        <a:rPr sz="105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page</a:t>
                      </a:r>
                      <a:r>
                        <a:rPr sz="105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11</a:t>
                      </a:r>
                      <a:r>
                        <a:rPr sz="105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5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more</a:t>
                      </a:r>
                      <a:r>
                        <a:rPr sz="105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latin typeface="Calibri"/>
                          <a:cs typeface="Calibri"/>
                        </a:rPr>
                        <a:t>information.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3619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register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myUHC,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simply: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264795" indent="-228600">
                        <a:lnSpc>
                          <a:spcPct val="100000"/>
                        </a:lnSpc>
                        <a:spcBef>
                          <a:spcPts val="200"/>
                        </a:spcBef>
                        <a:buSzPct val="95238"/>
                        <a:buFont typeface="Symbol"/>
                        <a:buChar char=""/>
                        <a:tabLst>
                          <a:tab pos="264795" algn="l"/>
                        </a:tabLst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Visit</a:t>
                      </a:r>
                      <a:r>
                        <a:rPr sz="105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u="sng" spc="-10" dirty="0">
                          <a:solidFill>
                            <a:srgbClr val="FF0000"/>
                          </a:solidFill>
                          <a:uFill>
                            <a:solidFill>
                              <a:srgbClr val="FF0000"/>
                            </a:solidFill>
                          </a:uFill>
                          <a:latin typeface="Calibri"/>
                          <a:cs typeface="Calibri"/>
                          <a:hlinkClick r:id="rId2"/>
                        </a:rPr>
                        <a:t>myUHC.com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264795" indent="-228600">
                        <a:lnSpc>
                          <a:spcPct val="100000"/>
                        </a:lnSpc>
                        <a:spcBef>
                          <a:spcPts val="204"/>
                        </a:spcBef>
                        <a:buSzPct val="95238"/>
                        <a:buFont typeface="Symbol"/>
                        <a:buChar char=""/>
                        <a:tabLst>
                          <a:tab pos="264795" algn="l"/>
                        </a:tabLst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Click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Register</a:t>
                      </a:r>
                      <a:r>
                        <a:rPr sz="105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Now</a:t>
                      </a:r>
                      <a:r>
                        <a:rPr sz="105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scan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QR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code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download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app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264795" indent="-228600">
                        <a:lnSpc>
                          <a:spcPct val="100000"/>
                        </a:lnSpc>
                        <a:spcBef>
                          <a:spcPts val="200"/>
                        </a:spcBef>
                        <a:buSzPct val="95238"/>
                        <a:buFont typeface="Symbol"/>
                        <a:buChar char=""/>
                        <a:tabLst>
                          <a:tab pos="264795" algn="l"/>
                        </a:tabLst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Use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 information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on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your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UnitedHealthcare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ID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card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complete the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registration process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36195" marR="220345">
                        <a:lnSpc>
                          <a:spcPct val="76700"/>
                        </a:lnSpc>
                        <a:spcBef>
                          <a:spcPts val="445"/>
                        </a:spcBef>
                      </a:pPr>
                      <a:r>
                        <a:rPr sz="1050" i="1" dirty="0">
                          <a:latin typeface="Calibri"/>
                          <a:cs typeface="Calibri"/>
                        </a:rPr>
                        <a:t>Please</a:t>
                      </a:r>
                      <a:r>
                        <a:rPr sz="1050" i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i="1" dirty="0">
                          <a:latin typeface="Calibri"/>
                          <a:cs typeface="Calibri"/>
                        </a:rPr>
                        <a:t>note:</a:t>
                      </a:r>
                      <a:r>
                        <a:rPr sz="1050" i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i="1" dirty="0">
                          <a:latin typeface="Calibri"/>
                          <a:cs typeface="Calibri"/>
                        </a:rPr>
                        <a:t>HMO</a:t>
                      </a:r>
                      <a:r>
                        <a:rPr sz="1050" i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i="1" dirty="0">
                          <a:latin typeface="Calibri"/>
                          <a:cs typeface="Calibri"/>
                        </a:rPr>
                        <a:t>Plans</a:t>
                      </a:r>
                      <a:r>
                        <a:rPr sz="1050" i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i="1" dirty="0">
                          <a:latin typeface="Calibri"/>
                          <a:cs typeface="Calibri"/>
                        </a:rPr>
                        <a:t>require</a:t>
                      </a:r>
                      <a:r>
                        <a:rPr sz="1050" i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i="1" dirty="0">
                          <a:latin typeface="Calibri"/>
                          <a:cs typeface="Calibri"/>
                        </a:rPr>
                        <a:t>that</a:t>
                      </a:r>
                      <a:r>
                        <a:rPr sz="1050" i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i="1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i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i="1" dirty="0">
                          <a:latin typeface="Calibri"/>
                          <a:cs typeface="Calibri"/>
                        </a:rPr>
                        <a:t>be</a:t>
                      </a:r>
                      <a:r>
                        <a:rPr sz="1050" i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i="1" dirty="0">
                          <a:latin typeface="Calibri"/>
                          <a:cs typeface="Calibri"/>
                        </a:rPr>
                        <a:t>assigned</a:t>
                      </a:r>
                      <a:r>
                        <a:rPr sz="1050" i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i="1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i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i="1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i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i="1" dirty="0">
                          <a:latin typeface="Calibri"/>
                          <a:cs typeface="Calibri"/>
                        </a:rPr>
                        <a:t>Primary</a:t>
                      </a:r>
                      <a:r>
                        <a:rPr sz="1050" i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i="1" dirty="0">
                          <a:latin typeface="Calibri"/>
                          <a:cs typeface="Calibri"/>
                        </a:rPr>
                        <a:t>Care</a:t>
                      </a:r>
                      <a:r>
                        <a:rPr sz="1050" i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i="1" dirty="0">
                          <a:latin typeface="Calibri"/>
                          <a:cs typeface="Calibri"/>
                        </a:rPr>
                        <a:t>Provider</a:t>
                      </a:r>
                      <a:r>
                        <a:rPr sz="1050" i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i="1" dirty="0">
                          <a:latin typeface="Calibri"/>
                          <a:cs typeface="Calibri"/>
                        </a:rPr>
                        <a:t>(PCP).</a:t>
                      </a:r>
                      <a:r>
                        <a:rPr sz="1050" i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i="1" dirty="0">
                          <a:latin typeface="Calibri"/>
                          <a:cs typeface="Calibri"/>
                        </a:rPr>
                        <a:t>If</a:t>
                      </a:r>
                      <a:r>
                        <a:rPr sz="1050" i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i="1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i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i="1" dirty="0">
                          <a:latin typeface="Calibri"/>
                          <a:cs typeface="Calibri"/>
                        </a:rPr>
                        <a:t>do</a:t>
                      </a:r>
                      <a:r>
                        <a:rPr sz="1050" i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i="1" dirty="0">
                          <a:latin typeface="Calibri"/>
                          <a:cs typeface="Calibri"/>
                        </a:rPr>
                        <a:t>not</a:t>
                      </a:r>
                      <a:r>
                        <a:rPr sz="1050" i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i="1" dirty="0">
                          <a:latin typeface="Calibri"/>
                          <a:cs typeface="Calibri"/>
                        </a:rPr>
                        <a:t>designate</a:t>
                      </a:r>
                      <a:r>
                        <a:rPr sz="1050" i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i="1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i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i="1" dirty="0">
                          <a:latin typeface="Calibri"/>
                          <a:cs typeface="Calibri"/>
                        </a:rPr>
                        <a:t>PCP</a:t>
                      </a:r>
                      <a:r>
                        <a:rPr sz="1050" i="1" spc="-20" dirty="0">
                          <a:latin typeface="Calibri"/>
                          <a:cs typeface="Calibri"/>
                        </a:rPr>
                        <a:t> when </a:t>
                      </a:r>
                      <a:r>
                        <a:rPr sz="1050" i="1" dirty="0">
                          <a:latin typeface="Calibri"/>
                          <a:cs typeface="Calibri"/>
                        </a:rPr>
                        <a:t>enrolling,</a:t>
                      </a:r>
                      <a:r>
                        <a:rPr sz="1050" i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i="1" dirty="0">
                          <a:latin typeface="Calibri"/>
                          <a:cs typeface="Calibri"/>
                        </a:rPr>
                        <a:t>one</a:t>
                      </a:r>
                      <a:r>
                        <a:rPr sz="1050" i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i="1" dirty="0">
                          <a:latin typeface="Calibri"/>
                          <a:cs typeface="Calibri"/>
                        </a:rPr>
                        <a:t>will</a:t>
                      </a:r>
                      <a:r>
                        <a:rPr sz="1050" i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i="1" dirty="0">
                          <a:latin typeface="Calibri"/>
                          <a:cs typeface="Calibri"/>
                        </a:rPr>
                        <a:t>be</a:t>
                      </a:r>
                      <a:r>
                        <a:rPr sz="1050" i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i="1" dirty="0">
                          <a:latin typeface="Calibri"/>
                          <a:cs typeface="Calibri"/>
                        </a:rPr>
                        <a:t>assigned</a:t>
                      </a:r>
                      <a:r>
                        <a:rPr sz="1050" i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i="1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i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i="1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i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i="1" dirty="0">
                          <a:latin typeface="Calibri"/>
                          <a:cs typeface="Calibri"/>
                        </a:rPr>
                        <a:t>based</a:t>
                      </a:r>
                      <a:r>
                        <a:rPr sz="1050" i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i="1" dirty="0">
                          <a:latin typeface="Calibri"/>
                          <a:cs typeface="Calibri"/>
                        </a:rPr>
                        <a:t>on</a:t>
                      </a:r>
                      <a:r>
                        <a:rPr sz="1050" i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i="1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i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i="1" dirty="0">
                          <a:latin typeface="Calibri"/>
                          <a:cs typeface="Calibri"/>
                        </a:rPr>
                        <a:t>home</a:t>
                      </a:r>
                      <a:r>
                        <a:rPr sz="1050" i="1" spc="-10" dirty="0">
                          <a:latin typeface="Calibri"/>
                          <a:cs typeface="Calibri"/>
                        </a:rPr>
                        <a:t> address</a:t>
                      </a:r>
                      <a:r>
                        <a:rPr sz="1050" i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i="1" spc="-10" dirty="0">
                          <a:latin typeface="Calibri"/>
                          <a:cs typeface="Calibri"/>
                        </a:rPr>
                        <a:t>given.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90775" y="848118"/>
            <a:ext cx="2990850" cy="607809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69215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pc="-50" dirty="0"/>
              <a:t>9</a:t>
            </a:fld>
            <a:endParaRPr spc="-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1609" y="13843"/>
            <a:ext cx="7775575" cy="777240"/>
          </a:xfrm>
          <a:custGeom>
            <a:avLst/>
            <a:gdLst/>
            <a:ahLst/>
            <a:cxnLst/>
            <a:rect l="l" t="t" r="r" b="b"/>
            <a:pathLst>
              <a:path w="7775575" h="777240">
                <a:moveTo>
                  <a:pt x="7775575" y="0"/>
                </a:moveTo>
                <a:lnTo>
                  <a:pt x="0" y="0"/>
                </a:lnTo>
                <a:lnTo>
                  <a:pt x="0" y="777240"/>
                </a:lnTo>
                <a:lnTo>
                  <a:pt x="7775575" y="777240"/>
                </a:lnTo>
                <a:lnTo>
                  <a:pt x="7775575" y="0"/>
                </a:lnTo>
                <a:close/>
              </a:path>
            </a:pathLst>
          </a:custGeom>
          <a:solidFill>
            <a:srgbClr val="522C8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87170">
              <a:lnSpc>
                <a:spcPct val="100000"/>
              </a:lnSpc>
              <a:spcBef>
                <a:spcPts val="100"/>
              </a:spcBef>
            </a:pPr>
            <a:r>
              <a:rPr dirty="0"/>
              <a:t>MEDICAL</a:t>
            </a:r>
            <a:r>
              <a:rPr spc="-40" dirty="0"/>
              <a:t> </a:t>
            </a:r>
            <a:r>
              <a:rPr dirty="0"/>
              <a:t>PLAN</a:t>
            </a:r>
            <a:r>
              <a:rPr spc="-30" dirty="0"/>
              <a:t> </a:t>
            </a:r>
            <a:r>
              <a:rPr dirty="0"/>
              <a:t>OPTIONS</a:t>
            </a:r>
            <a:r>
              <a:rPr spc="-35" dirty="0"/>
              <a:t> </a:t>
            </a:r>
            <a:r>
              <a:rPr dirty="0"/>
              <a:t>|</a:t>
            </a:r>
            <a:r>
              <a:rPr spc="-35" dirty="0"/>
              <a:t> </a:t>
            </a:r>
            <a:r>
              <a:rPr spc="-25" dirty="0"/>
              <a:t>PPO</a:t>
            </a: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326554" y="1511554"/>
          <a:ext cx="7153274" cy="526287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059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536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936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131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57150">
                      <a:solidFill>
                        <a:srgbClr val="FFFFFF"/>
                      </a:solidFill>
                      <a:prstDash val="solid"/>
                    </a:lnR>
                  </a:tcPr>
                </a:tc>
                <a:tc gridSpan="2">
                  <a:txBody>
                    <a:bodyPr/>
                    <a:lstStyle/>
                    <a:p>
                      <a:pPr marL="22225" algn="ctr"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r>
                        <a:rPr sz="105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PPO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80010" marB="0">
                    <a:lnL w="57150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808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115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57150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20955" algn="ctr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In-Network*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95250" marB="0">
                    <a:lnL w="57150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Out-</a:t>
                      </a:r>
                      <a:r>
                        <a:rPr sz="105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of-Network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95250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2585">
                <a:tc>
                  <a:txBody>
                    <a:bodyPr/>
                    <a:lstStyle/>
                    <a:p>
                      <a:pPr marR="19050"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Core</a:t>
                      </a:r>
                      <a:r>
                        <a:rPr sz="105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Benefits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01600" marB="0">
                    <a:lnR w="57150">
                      <a:solidFill>
                        <a:srgbClr val="FFFFFF"/>
                      </a:solidFill>
                      <a:prstDash val="solid"/>
                    </a:lnR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1050" b="1" spc="-10" dirty="0">
                          <a:solidFill>
                            <a:srgbClr val="FFFFF0"/>
                          </a:solidFill>
                          <a:latin typeface="Calibri"/>
                          <a:cs typeface="Calibri"/>
                        </a:rPr>
                        <a:t>Postdoc</a:t>
                      </a:r>
                      <a:r>
                        <a:rPr sz="1050" b="1" dirty="0">
                          <a:solidFill>
                            <a:srgbClr val="FFFFF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20" dirty="0">
                          <a:solidFill>
                            <a:srgbClr val="FFFFF0"/>
                          </a:solidFill>
                          <a:latin typeface="Calibri"/>
                          <a:cs typeface="Calibri"/>
                        </a:rPr>
                        <a:t>Pays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00330" marB="0">
                    <a:lnL w="57150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522C8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1050" b="1" spc="-10" dirty="0">
                          <a:solidFill>
                            <a:srgbClr val="FFFFF0"/>
                          </a:solidFill>
                          <a:latin typeface="Calibri"/>
                          <a:cs typeface="Calibri"/>
                        </a:rPr>
                        <a:t>Postdoc</a:t>
                      </a:r>
                      <a:r>
                        <a:rPr sz="1050" b="1" dirty="0">
                          <a:solidFill>
                            <a:srgbClr val="FFFFF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20" dirty="0">
                          <a:solidFill>
                            <a:srgbClr val="FFFFF0"/>
                          </a:solidFill>
                          <a:latin typeface="Calibri"/>
                          <a:cs typeface="Calibri"/>
                        </a:rPr>
                        <a:t>Pays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00330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522C8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1470">
                <a:tc>
                  <a:txBody>
                    <a:bodyPr/>
                    <a:lstStyle/>
                    <a:p>
                      <a:pPr marR="18415" algn="ctr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Deductible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(Single/Family)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87630" marB="0">
                    <a:lnR w="57150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ct val="100000"/>
                        </a:lnSpc>
                        <a:spcBef>
                          <a:spcPts val="675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$500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/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$1,500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85725" marB="0">
                    <a:lnL w="57150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675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$1,000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/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$3,000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85725" marB="0">
                    <a:lnL w="9525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1350">
                <a:tc>
                  <a:txBody>
                    <a:bodyPr/>
                    <a:lstStyle/>
                    <a:p>
                      <a:pPr marR="17780" algn="ctr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Medical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175895" marR="194945" algn="ctr">
                        <a:lnSpc>
                          <a:spcPct val="115700"/>
                        </a:lnSpc>
                        <a:spcBef>
                          <a:spcPts val="10"/>
                        </a:spcBef>
                      </a:pP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Out-of-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Pocket</a:t>
                      </a:r>
                      <a:r>
                        <a:rPr sz="1050" b="1" spc="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Maximums Single/Family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61594" marB="0">
                    <a:lnR w="571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1714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Medical: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$3,000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/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$8,000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86360" marB="0">
                    <a:lnL w="57150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825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Medical: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$6,000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/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$16,000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86360" marB="0">
                    <a:lnL w="9525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0520">
                <a:tc>
                  <a:txBody>
                    <a:bodyPr/>
                    <a:lstStyle/>
                    <a:p>
                      <a:pPr marR="18415" algn="ctr">
                        <a:lnSpc>
                          <a:spcPct val="100000"/>
                        </a:lnSpc>
                        <a:spcBef>
                          <a:spcPts val="780"/>
                        </a:spcBef>
                      </a:pP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Rx</a:t>
                      </a:r>
                      <a:r>
                        <a:rPr sz="1050" b="1" spc="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Out-of-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Pocket</a:t>
                      </a:r>
                      <a:r>
                        <a:rPr sz="1050" b="1" spc="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Maximums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99060" marB="0">
                    <a:lnR w="571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1590" algn="ctr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separate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Rx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OOPM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(included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Medical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OOPM)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93980" marB="0">
                    <a:lnL w="57150">
                      <a:solidFill>
                        <a:srgbClr val="FFFFFF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marR="19050" algn="ctr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Office</a:t>
                      </a:r>
                      <a:r>
                        <a:rPr sz="1050" b="1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Visit**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62230" marB="0">
                    <a:lnR w="571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17780" algn="ct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$25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/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$35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Copay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58419" marB="0">
                    <a:lnL w="571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40%***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58419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3685">
                <a:tc>
                  <a:txBody>
                    <a:bodyPr/>
                    <a:lstStyle/>
                    <a:p>
                      <a:pPr marR="17145" algn="ctr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Annual</a:t>
                      </a:r>
                      <a:r>
                        <a:rPr sz="105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Wellness</a:t>
                      </a:r>
                      <a:r>
                        <a:rPr sz="105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Visit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66675" marB="0">
                    <a:lnR w="571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Copay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55880" marB="0">
                    <a:lnL w="57150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40%***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55880" marB="0">
                    <a:lnL w="9525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890">
                <a:tc>
                  <a:txBody>
                    <a:bodyPr/>
                    <a:lstStyle/>
                    <a:p>
                      <a:pPr marR="17780" algn="ctr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Inpatient</a:t>
                      </a:r>
                      <a:r>
                        <a:rPr sz="1050" b="1" spc="-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Hospital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63500" marB="0">
                    <a:lnR w="571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20%***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50800" marB="0">
                    <a:lnL w="57150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40%***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50800" marB="0">
                    <a:lnL w="9525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marR="17780" algn="ctr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Outpatient</a:t>
                      </a:r>
                      <a:r>
                        <a:rPr sz="1050" b="1" spc="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Surgery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93980" marB="0">
                    <a:lnR w="571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17145" algn="ctr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20%***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78105" marB="0">
                    <a:lnL w="57150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40%***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78105" marB="0">
                    <a:lnL w="9525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R="18415" algn="ctr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Emergency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Room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78105" marB="0">
                    <a:lnR w="571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4130" algn="ctr">
                        <a:lnSpc>
                          <a:spcPct val="100000"/>
                        </a:lnSpc>
                        <a:spcBef>
                          <a:spcPts val="489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$150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Copay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+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20%****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62229" marB="0">
                    <a:lnL w="57150">
                      <a:solidFill>
                        <a:srgbClr val="FFFFFF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330">
                <a:tc>
                  <a:txBody>
                    <a:bodyPr/>
                    <a:lstStyle/>
                    <a:p>
                      <a:pPr marR="17145" algn="ctr">
                        <a:lnSpc>
                          <a:spcPct val="100000"/>
                        </a:lnSpc>
                        <a:spcBef>
                          <a:spcPts val="860"/>
                        </a:spcBef>
                      </a:pP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Telehealth*****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09220" marB="0">
                    <a:lnR w="571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r>
                        <a:rPr sz="850" dirty="0">
                          <a:latin typeface="Arial"/>
                          <a:cs typeface="Arial"/>
                        </a:rPr>
                        <a:t>$25</a:t>
                      </a:r>
                      <a:r>
                        <a:rPr sz="850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50" dirty="0">
                          <a:latin typeface="Arial"/>
                          <a:cs typeface="Arial"/>
                        </a:rPr>
                        <a:t>/</a:t>
                      </a:r>
                      <a:r>
                        <a:rPr sz="850" spc="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50" dirty="0">
                          <a:latin typeface="Arial"/>
                          <a:cs typeface="Arial"/>
                        </a:rPr>
                        <a:t>$35</a:t>
                      </a:r>
                      <a:r>
                        <a:rPr sz="850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50" dirty="0">
                          <a:latin typeface="Arial"/>
                          <a:cs typeface="Arial"/>
                        </a:rPr>
                        <a:t>Copay</a:t>
                      </a:r>
                      <a:r>
                        <a:rPr sz="850" spc="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50" dirty="0">
                          <a:latin typeface="Arial"/>
                          <a:cs typeface="Arial"/>
                        </a:rPr>
                        <a:t>per</a:t>
                      </a:r>
                      <a:r>
                        <a:rPr sz="850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850" spc="-10" dirty="0">
                          <a:latin typeface="Arial"/>
                          <a:cs typeface="Arial"/>
                        </a:rPr>
                        <a:t>visit*</a:t>
                      </a:r>
                      <a:endParaRPr sz="850">
                        <a:latin typeface="Arial"/>
                        <a:cs typeface="Arial"/>
                      </a:endParaRPr>
                    </a:p>
                  </a:txBody>
                  <a:tcPr marL="0" marR="0" marT="111125" marB="0">
                    <a:lnL w="57150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760"/>
                        </a:spcBef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40%***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96520" marB="0">
                    <a:lnL w="9525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2735">
                <a:tc>
                  <a:txBody>
                    <a:bodyPr/>
                    <a:lstStyle/>
                    <a:p>
                      <a:pPr marR="18415" algn="ctr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Virtual</a:t>
                      </a:r>
                      <a:r>
                        <a:rPr sz="105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Care</a:t>
                      </a:r>
                      <a:r>
                        <a:rPr sz="105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Services******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72390" marB="0">
                    <a:lnR w="571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Copay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66040" marB="0">
                    <a:lnL w="57150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40%***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66040" marB="0">
                    <a:lnL w="9525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83946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R="1651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5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Rx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571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14604"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$10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Tier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50" dirty="0">
                          <a:latin typeface="Calibri"/>
                          <a:cs typeface="Calibri"/>
                        </a:rPr>
                        <a:t>1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14604"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$40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Tier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50" dirty="0">
                          <a:latin typeface="Calibri"/>
                          <a:cs typeface="Calibri"/>
                        </a:rPr>
                        <a:t>2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14604" algn="ctr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$75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Tier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50" dirty="0">
                          <a:latin typeface="Calibri"/>
                          <a:cs typeface="Calibri"/>
                        </a:rPr>
                        <a:t>3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45720" algn="ctr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$125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Tier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50" dirty="0">
                          <a:latin typeface="Calibri"/>
                          <a:cs typeface="Calibri"/>
                        </a:rPr>
                        <a:t>4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2225" marB="0">
                    <a:lnL w="57150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$10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Tier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50" dirty="0">
                          <a:latin typeface="Calibri"/>
                          <a:cs typeface="Calibri"/>
                        </a:rPr>
                        <a:t>1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6350"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$40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Tier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50" dirty="0">
                          <a:latin typeface="Calibri"/>
                          <a:cs typeface="Calibri"/>
                        </a:rPr>
                        <a:t>2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6350" algn="ctr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$75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Tier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50" dirty="0">
                          <a:latin typeface="Calibri"/>
                          <a:cs typeface="Calibri"/>
                        </a:rPr>
                        <a:t>3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5715" algn="ctr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$125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Tier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50" dirty="0">
                          <a:latin typeface="Calibri"/>
                          <a:cs typeface="Calibri"/>
                        </a:rPr>
                        <a:t>4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2225" marB="0">
                    <a:lnL w="9525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2444242" y="6753911"/>
            <a:ext cx="5048250" cy="1084580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R="5715" algn="r">
              <a:lnSpc>
                <a:spcPct val="100000"/>
              </a:lnSpc>
              <a:spcBef>
                <a:spcPts val="285"/>
              </a:spcBef>
            </a:pPr>
            <a:r>
              <a:rPr sz="1000" i="1" dirty="0">
                <a:latin typeface="Calibri"/>
                <a:cs typeface="Calibri"/>
              </a:rPr>
              <a:t>*Certain</a:t>
            </a:r>
            <a:r>
              <a:rPr sz="1000" i="1" spc="-10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physicians</a:t>
            </a:r>
            <a:r>
              <a:rPr sz="1000" i="1" spc="-10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deemed</a:t>
            </a:r>
            <a:r>
              <a:rPr sz="1000" i="1" spc="-20" dirty="0">
                <a:latin typeface="Calibri"/>
                <a:cs typeface="Calibri"/>
              </a:rPr>
              <a:t> </a:t>
            </a:r>
            <a:r>
              <a:rPr sz="1000" i="1" spc="-10" dirty="0">
                <a:latin typeface="Calibri"/>
                <a:cs typeface="Calibri"/>
              </a:rPr>
              <a:t>“In-</a:t>
            </a:r>
            <a:r>
              <a:rPr sz="1000" i="1" dirty="0">
                <a:latin typeface="Calibri"/>
                <a:cs typeface="Calibri"/>
              </a:rPr>
              <a:t>Designated</a:t>
            </a:r>
            <a:r>
              <a:rPr sz="1000" i="1" spc="-15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Network”</a:t>
            </a:r>
            <a:r>
              <a:rPr sz="1000" i="1" spc="-15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by</a:t>
            </a:r>
            <a:r>
              <a:rPr sz="1000" i="1" spc="-20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UHC</a:t>
            </a:r>
            <a:r>
              <a:rPr sz="1000" i="1" spc="-15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may</a:t>
            </a:r>
            <a:r>
              <a:rPr sz="1000" i="1" spc="-10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offer</a:t>
            </a:r>
            <a:r>
              <a:rPr sz="1000" i="1" spc="-25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additional</a:t>
            </a:r>
            <a:r>
              <a:rPr sz="1000" i="1" spc="-10" dirty="0">
                <a:latin typeface="Calibri"/>
                <a:cs typeface="Calibri"/>
              </a:rPr>
              <a:t> discounts</a:t>
            </a:r>
            <a:endParaRPr sz="1000">
              <a:latin typeface="Calibri"/>
              <a:cs typeface="Calibri"/>
            </a:endParaRPr>
          </a:p>
          <a:p>
            <a:pPr marR="5715" algn="r">
              <a:lnSpc>
                <a:spcPct val="100000"/>
              </a:lnSpc>
              <a:spcBef>
                <a:spcPts val="185"/>
              </a:spcBef>
            </a:pPr>
            <a:r>
              <a:rPr sz="1000" i="1" dirty="0">
                <a:latin typeface="Calibri"/>
                <a:cs typeface="Calibri"/>
              </a:rPr>
              <a:t>**Copay</a:t>
            </a:r>
            <a:r>
              <a:rPr sz="1000" i="1" spc="-20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waived</a:t>
            </a:r>
            <a:r>
              <a:rPr sz="1000" i="1" spc="-15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if</a:t>
            </a:r>
            <a:r>
              <a:rPr sz="1000" i="1" spc="-15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patient</a:t>
            </a:r>
            <a:r>
              <a:rPr sz="1000" i="1" spc="-15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is</a:t>
            </a:r>
            <a:r>
              <a:rPr sz="1000" i="1" spc="-15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under</a:t>
            </a:r>
            <a:r>
              <a:rPr sz="1000" i="1" spc="-20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19</a:t>
            </a:r>
            <a:r>
              <a:rPr sz="1000" i="1" spc="-15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years</a:t>
            </a:r>
            <a:r>
              <a:rPr sz="1000" i="1" spc="-20" dirty="0">
                <a:latin typeface="Calibri"/>
                <a:cs typeface="Calibri"/>
              </a:rPr>
              <a:t> </a:t>
            </a:r>
            <a:r>
              <a:rPr sz="1000" i="1" spc="-25" dirty="0">
                <a:latin typeface="Calibri"/>
                <a:cs typeface="Calibri"/>
              </a:rPr>
              <a:t>old</a:t>
            </a:r>
            <a:endParaRPr sz="1000">
              <a:latin typeface="Calibri"/>
              <a:cs typeface="Calibri"/>
            </a:endParaRPr>
          </a:p>
          <a:p>
            <a:pPr marR="5080" algn="r">
              <a:lnSpc>
                <a:spcPct val="100000"/>
              </a:lnSpc>
              <a:spcBef>
                <a:spcPts val="190"/>
              </a:spcBef>
            </a:pPr>
            <a:r>
              <a:rPr sz="1000" i="1" dirty="0">
                <a:latin typeface="Calibri"/>
                <a:cs typeface="Calibri"/>
              </a:rPr>
              <a:t>***After</a:t>
            </a:r>
            <a:r>
              <a:rPr sz="1000" i="1" spc="-35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deductible</a:t>
            </a:r>
            <a:r>
              <a:rPr sz="1000" i="1" spc="-20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has</a:t>
            </a:r>
            <a:r>
              <a:rPr sz="1000" i="1" spc="-25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been</a:t>
            </a:r>
            <a:r>
              <a:rPr sz="1000" i="1" spc="-35" dirty="0">
                <a:latin typeface="Calibri"/>
                <a:cs typeface="Calibri"/>
              </a:rPr>
              <a:t> </a:t>
            </a:r>
            <a:r>
              <a:rPr sz="1000" i="1" spc="-25" dirty="0">
                <a:latin typeface="Calibri"/>
                <a:cs typeface="Calibri"/>
              </a:rPr>
              <a:t>met</a:t>
            </a:r>
            <a:endParaRPr sz="1000">
              <a:latin typeface="Calibri"/>
              <a:cs typeface="Calibri"/>
            </a:endParaRPr>
          </a:p>
          <a:p>
            <a:pPr marR="6350" algn="r">
              <a:lnSpc>
                <a:spcPct val="100000"/>
              </a:lnSpc>
              <a:spcBef>
                <a:spcPts val="195"/>
              </a:spcBef>
            </a:pPr>
            <a:r>
              <a:rPr sz="1000" i="1" dirty="0">
                <a:latin typeface="Calibri"/>
                <a:cs typeface="Calibri"/>
              </a:rPr>
              <a:t>****Copay</a:t>
            </a:r>
            <a:r>
              <a:rPr sz="1000" i="1" spc="-25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waived</a:t>
            </a:r>
            <a:r>
              <a:rPr sz="1000" i="1" spc="-20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if</a:t>
            </a:r>
            <a:r>
              <a:rPr sz="1000" i="1" spc="-20" dirty="0">
                <a:latin typeface="Calibri"/>
                <a:cs typeface="Calibri"/>
              </a:rPr>
              <a:t> </a:t>
            </a:r>
            <a:r>
              <a:rPr sz="1000" i="1" spc="-10" dirty="0">
                <a:latin typeface="Calibri"/>
                <a:cs typeface="Calibri"/>
              </a:rPr>
              <a:t>admitted</a:t>
            </a:r>
            <a:endParaRPr sz="1000">
              <a:latin typeface="Calibri"/>
              <a:cs typeface="Calibri"/>
            </a:endParaRPr>
          </a:p>
          <a:p>
            <a:pPr marR="6985" algn="r">
              <a:lnSpc>
                <a:spcPct val="100000"/>
              </a:lnSpc>
              <a:spcBef>
                <a:spcPts val="190"/>
              </a:spcBef>
            </a:pPr>
            <a:r>
              <a:rPr sz="1000" i="1" spc="-10" dirty="0">
                <a:latin typeface="Calibri"/>
                <a:cs typeface="Calibri"/>
              </a:rPr>
              <a:t>*****Licensed</a:t>
            </a:r>
            <a:r>
              <a:rPr sz="1000" i="1" spc="-15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medical</a:t>
            </a:r>
            <a:r>
              <a:rPr sz="1000" i="1" spc="-15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professional</a:t>
            </a:r>
            <a:r>
              <a:rPr sz="1000" i="1" spc="-20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using</a:t>
            </a:r>
            <a:r>
              <a:rPr sz="1000" i="1" spc="-15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telecommunication</a:t>
            </a:r>
            <a:r>
              <a:rPr sz="1000" i="1" spc="-10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or</a:t>
            </a:r>
            <a:r>
              <a:rPr sz="1000" i="1" spc="-10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information</a:t>
            </a:r>
            <a:r>
              <a:rPr sz="1000" i="1" spc="-10" dirty="0">
                <a:latin typeface="Calibri"/>
                <a:cs typeface="Calibri"/>
              </a:rPr>
              <a:t> technology</a:t>
            </a:r>
            <a:endParaRPr sz="1000">
              <a:latin typeface="Calibri"/>
              <a:cs typeface="Calibri"/>
            </a:endParaRPr>
          </a:p>
          <a:p>
            <a:pPr marR="5080" algn="r">
              <a:lnSpc>
                <a:spcPct val="100000"/>
              </a:lnSpc>
              <a:spcBef>
                <a:spcPts val="195"/>
              </a:spcBef>
            </a:pPr>
            <a:r>
              <a:rPr sz="1000" i="1" dirty="0">
                <a:latin typeface="Calibri"/>
                <a:cs typeface="Calibri"/>
              </a:rPr>
              <a:t>******Defined</a:t>
            </a:r>
            <a:r>
              <a:rPr sz="1000" i="1" spc="-15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as</a:t>
            </a:r>
            <a:r>
              <a:rPr sz="1000" i="1" spc="-10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medical</a:t>
            </a:r>
            <a:r>
              <a:rPr sz="1000" i="1" spc="-10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care</a:t>
            </a:r>
            <a:r>
              <a:rPr sz="1000" i="1" spc="-10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provided</a:t>
            </a:r>
            <a:r>
              <a:rPr sz="1000" i="1" spc="-10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by</a:t>
            </a:r>
            <a:r>
              <a:rPr sz="1000" i="1" spc="-15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a</a:t>
            </a:r>
            <a:r>
              <a:rPr sz="1000" i="1" spc="-10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third</a:t>
            </a:r>
            <a:r>
              <a:rPr sz="1000" i="1" spc="-15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party</a:t>
            </a:r>
            <a:r>
              <a:rPr sz="1000" i="1" spc="-10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like</a:t>
            </a:r>
            <a:r>
              <a:rPr sz="1000" i="1" spc="-10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TeleDoc,</a:t>
            </a:r>
            <a:r>
              <a:rPr sz="1000" i="1" spc="-20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Doctor</a:t>
            </a:r>
            <a:r>
              <a:rPr sz="1000" i="1" spc="-10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on</a:t>
            </a:r>
            <a:r>
              <a:rPr sz="1000" i="1" spc="-15" dirty="0">
                <a:latin typeface="Calibri"/>
                <a:cs typeface="Calibri"/>
              </a:rPr>
              <a:t> </a:t>
            </a:r>
            <a:r>
              <a:rPr sz="1000" i="1" dirty="0">
                <a:latin typeface="Calibri"/>
                <a:cs typeface="Calibri"/>
              </a:rPr>
              <a:t>Demand,</a:t>
            </a:r>
            <a:r>
              <a:rPr sz="1000" i="1" spc="-5" dirty="0">
                <a:latin typeface="Calibri"/>
                <a:cs typeface="Calibri"/>
              </a:rPr>
              <a:t> </a:t>
            </a:r>
            <a:r>
              <a:rPr sz="1000" i="1" spc="-10" dirty="0">
                <a:latin typeface="Calibri"/>
                <a:cs typeface="Calibri"/>
              </a:rPr>
              <a:t>Amwell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81076" y="8077200"/>
            <a:ext cx="32759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522C89"/>
                </a:solidFill>
                <a:latin typeface="Calibri"/>
                <a:cs typeface="Calibri"/>
              </a:rPr>
              <a:t>UnitedHealthcare—</a:t>
            </a:r>
            <a:r>
              <a:rPr sz="1800" dirty="0">
                <a:solidFill>
                  <a:srgbClr val="522C89"/>
                </a:solidFill>
                <a:latin typeface="Calibri"/>
                <a:cs typeface="Calibri"/>
              </a:rPr>
              <a:t>Member</a:t>
            </a:r>
            <a:r>
              <a:rPr sz="1800" spc="-65" dirty="0">
                <a:solidFill>
                  <a:srgbClr val="522C89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522C89"/>
                </a:solidFill>
                <a:latin typeface="Calibri"/>
                <a:cs typeface="Calibri"/>
              </a:rPr>
              <a:t>Portal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81076" y="8402319"/>
            <a:ext cx="6561455" cy="1050925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700" marR="5080">
              <a:lnSpc>
                <a:spcPct val="76700"/>
              </a:lnSpc>
              <a:spcBef>
                <a:spcPts val="395"/>
              </a:spcBef>
            </a:pPr>
            <a:r>
              <a:rPr sz="1050" dirty="0">
                <a:latin typeface="Calibri"/>
                <a:cs typeface="Calibri"/>
              </a:rPr>
              <a:t>myuhc.com®</a:t>
            </a:r>
            <a:r>
              <a:rPr sz="1050" spc="-3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allows</a:t>
            </a:r>
            <a:r>
              <a:rPr sz="1050" spc="-2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members</a:t>
            </a:r>
            <a:r>
              <a:rPr sz="1050" spc="-2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to</a:t>
            </a:r>
            <a:r>
              <a:rPr sz="1050" spc="-1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access</a:t>
            </a:r>
            <a:r>
              <a:rPr sz="1050" spc="-2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a</a:t>
            </a:r>
            <a:r>
              <a:rPr sz="1050" spc="-2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plethora</a:t>
            </a:r>
            <a:r>
              <a:rPr sz="1050" spc="-1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of</a:t>
            </a:r>
            <a:r>
              <a:rPr sz="1050" spc="-2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health</a:t>
            </a:r>
            <a:r>
              <a:rPr sz="1050" spc="-1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insurance</a:t>
            </a:r>
            <a:r>
              <a:rPr sz="1050" spc="-1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resources</a:t>
            </a:r>
            <a:r>
              <a:rPr sz="1050" spc="-3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including</a:t>
            </a:r>
            <a:r>
              <a:rPr sz="1050" spc="-2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digital</a:t>
            </a:r>
            <a:r>
              <a:rPr sz="1050" spc="-1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ID</a:t>
            </a:r>
            <a:r>
              <a:rPr sz="1050" spc="-1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cards,</a:t>
            </a:r>
            <a:r>
              <a:rPr sz="1050" spc="-2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claims</a:t>
            </a:r>
            <a:r>
              <a:rPr sz="1050" spc="-25" dirty="0">
                <a:latin typeface="Calibri"/>
                <a:cs typeface="Calibri"/>
              </a:rPr>
              <a:t> </a:t>
            </a:r>
            <a:r>
              <a:rPr sz="1050" spc="-10" dirty="0">
                <a:latin typeface="Calibri"/>
                <a:cs typeface="Calibri"/>
              </a:rPr>
              <a:t>review, </a:t>
            </a:r>
            <a:r>
              <a:rPr sz="1050" dirty="0">
                <a:latin typeface="Calibri"/>
                <a:cs typeface="Calibri"/>
              </a:rPr>
              <a:t>provider</a:t>
            </a:r>
            <a:r>
              <a:rPr sz="1050" spc="-2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directory</a:t>
            </a:r>
            <a:r>
              <a:rPr sz="1050" spc="-20" dirty="0">
                <a:latin typeface="Calibri"/>
                <a:cs typeface="Calibri"/>
              </a:rPr>
              <a:t> </a:t>
            </a:r>
            <a:r>
              <a:rPr sz="1050" spc="-10" dirty="0">
                <a:latin typeface="Calibri"/>
                <a:cs typeface="Calibri"/>
              </a:rPr>
              <a:t>access</a:t>
            </a:r>
            <a:r>
              <a:rPr sz="1050" spc="-2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and</a:t>
            </a:r>
            <a:r>
              <a:rPr sz="1050" spc="-1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more.</a:t>
            </a:r>
            <a:r>
              <a:rPr sz="1050" spc="-15" dirty="0">
                <a:latin typeface="Calibri"/>
                <a:cs typeface="Calibri"/>
              </a:rPr>
              <a:t> </a:t>
            </a:r>
            <a:r>
              <a:rPr sz="1050" b="1" dirty="0">
                <a:latin typeface="Calibri"/>
                <a:cs typeface="Calibri"/>
              </a:rPr>
              <a:t>Please</a:t>
            </a:r>
            <a:r>
              <a:rPr sz="1050" b="1" spc="-20" dirty="0">
                <a:latin typeface="Calibri"/>
                <a:cs typeface="Calibri"/>
              </a:rPr>
              <a:t> </a:t>
            </a:r>
            <a:r>
              <a:rPr sz="1050" b="1" dirty="0">
                <a:latin typeface="Calibri"/>
                <a:cs typeface="Calibri"/>
              </a:rPr>
              <a:t>see</a:t>
            </a:r>
            <a:r>
              <a:rPr sz="1050" b="1" spc="-15" dirty="0">
                <a:latin typeface="Calibri"/>
                <a:cs typeface="Calibri"/>
              </a:rPr>
              <a:t> </a:t>
            </a:r>
            <a:r>
              <a:rPr sz="1050" b="1" dirty="0">
                <a:latin typeface="Calibri"/>
                <a:cs typeface="Calibri"/>
              </a:rPr>
              <a:t>page</a:t>
            </a:r>
            <a:r>
              <a:rPr sz="1050" b="1" spc="-15" dirty="0">
                <a:latin typeface="Calibri"/>
                <a:cs typeface="Calibri"/>
              </a:rPr>
              <a:t> </a:t>
            </a:r>
            <a:r>
              <a:rPr sz="1050" b="1" dirty="0">
                <a:latin typeface="Calibri"/>
                <a:cs typeface="Calibri"/>
              </a:rPr>
              <a:t>11</a:t>
            </a:r>
            <a:r>
              <a:rPr sz="1050" b="1" spc="-25" dirty="0">
                <a:latin typeface="Calibri"/>
                <a:cs typeface="Calibri"/>
              </a:rPr>
              <a:t> </a:t>
            </a:r>
            <a:r>
              <a:rPr sz="1050" b="1" dirty="0">
                <a:latin typeface="Calibri"/>
                <a:cs typeface="Calibri"/>
              </a:rPr>
              <a:t>for</a:t>
            </a:r>
            <a:r>
              <a:rPr sz="1050" b="1" spc="-20" dirty="0">
                <a:latin typeface="Calibri"/>
                <a:cs typeface="Calibri"/>
              </a:rPr>
              <a:t> </a:t>
            </a:r>
            <a:r>
              <a:rPr sz="1050" b="1" dirty="0">
                <a:latin typeface="Calibri"/>
                <a:cs typeface="Calibri"/>
              </a:rPr>
              <a:t>more</a:t>
            </a:r>
            <a:r>
              <a:rPr sz="1050" b="1" spc="-15" dirty="0">
                <a:latin typeface="Calibri"/>
                <a:cs typeface="Calibri"/>
              </a:rPr>
              <a:t> </a:t>
            </a:r>
            <a:r>
              <a:rPr sz="1050" b="1" spc="-10" dirty="0">
                <a:latin typeface="Calibri"/>
                <a:cs typeface="Calibri"/>
              </a:rPr>
              <a:t>information.</a:t>
            </a:r>
            <a:endParaRPr sz="10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sz="1050" dirty="0">
                <a:latin typeface="Calibri"/>
                <a:cs typeface="Calibri"/>
              </a:rPr>
              <a:t>To</a:t>
            </a:r>
            <a:r>
              <a:rPr sz="1050" spc="-2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register</a:t>
            </a:r>
            <a:r>
              <a:rPr sz="1050" spc="-1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for</a:t>
            </a:r>
            <a:r>
              <a:rPr sz="1050" spc="-2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myUHC,</a:t>
            </a:r>
            <a:r>
              <a:rPr sz="1050" spc="-15" dirty="0">
                <a:latin typeface="Calibri"/>
                <a:cs typeface="Calibri"/>
              </a:rPr>
              <a:t> </a:t>
            </a:r>
            <a:r>
              <a:rPr sz="1050" spc="-10" dirty="0">
                <a:latin typeface="Calibri"/>
                <a:cs typeface="Calibri"/>
              </a:rPr>
              <a:t>simply:</a:t>
            </a:r>
            <a:endParaRPr sz="105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00"/>
              </a:spcBef>
              <a:buSzPct val="95238"/>
              <a:buFont typeface="Symbol"/>
              <a:buChar char=""/>
              <a:tabLst>
                <a:tab pos="240665" algn="l"/>
              </a:tabLst>
            </a:pPr>
            <a:r>
              <a:rPr sz="1050" dirty="0">
                <a:latin typeface="Calibri"/>
                <a:cs typeface="Calibri"/>
              </a:rPr>
              <a:t>Visit</a:t>
            </a:r>
            <a:r>
              <a:rPr sz="1050" spc="-35" dirty="0">
                <a:latin typeface="Calibri"/>
                <a:cs typeface="Calibri"/>
              </a:rPr>
              <a:t> </a:t>
            </a:r>
            <a:r>
              <a:rPr sz="1050" u="sng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  <a:hlinkClick r:id="rId2"/>
              </a:rPr>
              <a:t>myUHC.com</a:t>
            </a:r>
            <a:endParaRPr sz="105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00"/>
              </a:spcBef>
              <a:buSzPct val="95238"/>
              <a:buFont typeface="Symbol"/>
              <a:buChar char=""/>
              <a:tabLst>
                <a:tab pos="240665" algn="l"/>
              </a:tabLst>
            </a:pPr>
            <a:r>
              <a:rPr sz="1050" dirty="0">
                <a:latin typeface="Calibri"/>
                <a:cs typeface="Calibri"/>
              </a:rPr>
              <a:t>Click</a:t>
            </a:r>
            <a:r>
              <a:rPr sz="1050" spc="-20" dirty="0">
                <a:latin typeface="Calibri"/>
                <a:cs typeface="Calibri"/>
              </a:rPr>
              <a:t> </a:t>
            </a:r>
            <a:r>
              <a:rPr sz="1050" b="1" dirty="0">
                <a:latin typeface="Calibri"/>
                <a:cs typeface="Calibri"/>
              </a:rPr>
              <a:t>Register</a:t>
            </a:r>
            <a:r>
              <a:rPr sz="1050" b="1" spc="-25" dirty="0">
                <a:latin typeface="Calibri"/>
                <a:cs typeface="Calibri"/>
              </a:rPr>
              <a:t> </a:t>
            </a:r>
            <a:r>
              <a:rPr sz="1050" b="1" dirty="0">
                <a:latin typeface="Calibri"/>
                <a:cs typeface="Calibri"/>
              </a:rPr>
              <a:t>Now</a:t>
            </a:r>
            <a:r>
              <a:rPr sz="1050" b="1" spc="-2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or</a:t>
            </a:r>
            <a:r>
              <a:rPr sz="1050" spc="-2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scan</a:t>
            </a:r>
            <a:r>
              <a:rPr sz="1050" spc="-2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the</a:t>
            </a:r>
            <a:r>
              <a:rPr sz="1050" spc="-2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QR</a:t>
            </a:r>
            <a:r>
              <a:rPr sz="1050" spc="-2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code</a:t>
            </a:r>
            <a:r>
              <a:rPr sz="1050" spc="-2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to</a:t>
            </a:r>
            <a:r>
              <a:rPr sz="1050" spc="-2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download</a:t>
            </a:r>
            <a:r>
              <a:rPr sz="1050" spc="-2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the</a:t>
            </a:r>
            <a:r>
              <a:rPr sz="1050" spc="-20" dirty="0">
                <a:latin typeface="Calibri"/>
                <a:cs typeface="Calibri"/>
              </a:rPr>
              <a:t> </a:t>
            </a:r>
            <a:r>
              <a:rPr sz="1050" spc="-25" dirty="0">
                <a:latin typeface="Calibri"/>
                <a:cs typeface="Calibri"/>
              </a:rPr>
              <a:t>app</a:t>
            </a:r>
            <a:endParaRPr sz="105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200"/>
              </a:spcBef>
              <a:buSzPct val="95238"/>
              <a:buFont typeface="Symbol"/>
              <a:buChar char=""/>
              <a:tabLst>
                <a:tab pos="240665" algn="l"/>
              </a:tabLst>
            </a:pPr>
            <a:r>
              <a:rPr sz="1050" dirty="0">
                <a:latin typeface="Calibri"/>
                <a:cs typeface="Calibri"/>
              </a:rPr>
              <a:t>Use</a:t>
            </a:r>
            <a:r>
              <a:rPr sz="1050" spc="-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the information</a:t>
            </a:r>
            <a:r>
              <a:rPr sz="1050" spc="-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on</a:t>
            </a:r>
            <a:r>
              <a:rPr sz="1050" spc="-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your </a:t>
            </a:r>
            <a:r>
              <a:rPr sz="1050" spc="-10" dirty="0">
                <a:latin typeface="Calibri"/>
                <a:cs typeface="Calibri"/>
              </a:rPr>
              <a:t>UnitedHealthcare</a:t>
            </a:r>
            <a:r>
              <a:rPr sz="1050" spc="-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ID</a:t>
            </a:r>
            <a:r>
              <a:rPr sz="1050" spc="-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card</a:t>
            </a:r>
            <a:r>
              <a:rPr sz="1050" spc="-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to</a:t>
            </a:r>
            <a:r>
              <a:rPr sz="1050" spc="-1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complete the </a:t>
            </a:r>
            <a:r>
              <a:rPr sz="1050" spc="-10" dirty="0">
                <a:latin typeface="Calibri"/>
                <a:cs typeface="Calibri"/>
              </a:rPr>
              <a:t>registration process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57200" y="8412098"/>
            <a:ext cx="6858000" cy="3810"/>
          </a:xfrm>
          <a:custGeom>
            <a:avLst/>
            <a:gdLst/>
            <a:ahLst/>
            <a:cxnLst/>
            <a:rect l="l" t="t" r="r" b="b"/>
            <a:pathLst>
              <a:path w="6858000" h="3809">
                <a:moveTo>
                  <a:pt x="6858000" y="0"/>
                </a:moveTo>
                <a:lnTo>
                  <a:pt x="0" y="0"/>
                </a:lnTo>
                <a:lnTo>
                  <a:pt x="0" y="3810"/>
                </a:lnTo>
                <a:lnTo>
                  <a:pt x="6858000" y="3810"/>
                </a:lnTo>
                <a:lnTo>
                  <a:pt x="6858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90775" y="848118"/>
            <a:ext cx="2990850" cy="607809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3807459" y="9759964"/>
            <a:ext cx="150495" cy="15176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850" spc="-25" dirty="0">
                <a:latin typeface="Arial"/>
                <a:cs typeface="Arial"/>
              </a:rPr>
              <a:t>10</a:t>
            </a:r>
            <a:endParaRPr sz="8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9015" y="480187"/>
            <a:ext cx="6382639" cy="752576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pc="-25" dirty="0"/>
              <a:t>11</a:t>
            </a:fld>
            <a:endParaRPr spc="-2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1309" y="975741"/>
            <a:ext cx="6687439" cy="7620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pc="-25" dirty="0"/>
              <a:t>12</a:t>
            </a:fld>
            <a:endParaRPr spc="-2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0298" y="910755"/>
            <a:ext cx="6921526" cy="795239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pc="-25" dirty="0"/>
              <a:t>13</a:t>
            </a:fld>
            <a:endParaRPr spc="-2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1665" y="523049"/>
            <a:ext cx="6887591" cy="868806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pc="-25" dirty="0"/>
              <a:t>14</a:t>
            </a:fld>
            <a:endParaRPr spc="-2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1609" y="13843"/>
            <a:ext cx="7775575" cy="777240"/>
          </a:xfrm>
          <a:custGeom>
            <a:avLst/>
            <a:gdLst/>
            <a:ahLst/>
            <a:cxnLst/>
            <a:rect l="l" t="t" r="r" b="b"/>
            <a:pathLst>
              <a:path w="7775575" h="777240">
                <a:moveTo>
                  <a:pt x="7775575" y="0"/>
                </a:moveTo>
                <a:lnTo>
                  <a:pt x="0" y="0"/>
                </a:lnTo>
                <a:lnTo>
                  <a:pt x="0" y="777240"/>
                </a:lnTo>
                <a:lnTo>
                  <a:pt x="7775575" y="777240"/>
                </a:lnTo>
                <a:lnTo>
                  <a:pt x="7775575" y="0"/>
                </a:lnTo>
                <a:close/>
              </a:path>
            </a:pathLst>
          </a:custGeom>
          <a:solidFill>
            <a:srgbClr val="522C8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771395" y="194564"/>
            <a:ext cx="42284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WHEN</a:t>
            </a:r>
            <a:r>
              <a:rPr sz="24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&amp;</a:t>
            </a:r>
            <a:r>
              <a:rPr sz="24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WHERE</a:t>
            </a:r>
            <a:r>
              <a:rPr sz="24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24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ACCESS</a:t>
            </a:r>
            <a:r>
              <a:rPr sz="24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CARE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pc="-25" dirty="0"/>
              <a:t>15</a:t>
            </a:fld>
            <a:endParaRPr spc="-25" dirty="0"/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587755" y="1467103"/>
          <a:ext cx="6585584" cy="663066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373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536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635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Type</a:t>
                      </a:r>
                      <a:r>
                        <a:rPr sz="105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Provider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50800" marB="0"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Scenario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50800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581660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Type</a:t>
                      </a:r>
                      <a:r>
                        <a:rPr sz="105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Illness</a:t>
                      </a:r>
                      <a:r>
                        <a:rPr sz="105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or</a:t>
                      </a:r>
                      <a:r>
                        <a:rPr sz="105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Injury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50800" marB="0">
                    <a:lnL w="9525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29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50" b="1" dirty="0">
                          <a:latin typeface="Calibri"/>
                          <a:cs typeface="Calibri"/>
                        </a:rPr>
                        <a:t>Primary</a:t>
                      </a:r>
                      <a:r>
                        <a:rPr sz="105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Care</a:t>
                      </a:r>
                      <a:r>
                        <a:rPr sz="105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Physician</a:t>
                      </a:r>
                      <a:r>
                        <a:rPr sz="105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latin typeface="Calibri"/>
                          <a:cs typeface="Calibri"/>
                        </a:rPr>
                        <a:t>(PCP)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6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Annual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wellness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exams,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or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236854" marR="229235" algn="ctr">
                        <a:lnSpc>
                          <a:spcPct val="101899"/>
                        </a:lnSpc>
                        <a:spcBef>
                          <a:spcPts val="5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moderate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pain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that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needs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be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diagnosed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473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670560" marR="262255" indent="-400050">
                        <a:lnSpc>
                          <a:spcPct val="101899"/>
                        </a:lnSpc>
                        <a:spcBef>
                          <a:spcPts val="5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General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checkup,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moderate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pain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of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unknown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origin,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etc.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7239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8E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486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50" b="1" spc="-10" dirty="0">
                          <a:latin typeface="Calibri"/>
                          <a:cs typeface="Calibri"/>
                        </a:rPr>
                        <a:t>Specialist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6210" marR="149225" indent="-635" algn="ctr">
                        <a:lnSpc>
                          <a:spcPct val="101800"/>
                        </a:lnSpc>
                        <a:spcBef>
                          <a:spcPts val="18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Experiencing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pain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specific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 particular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region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body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(ie: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muscular,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gastrointestinal,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ocular,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bone/joint,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skin,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ears/nose/throat, etc.)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28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94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285115" marR="168275" indent="-108585">
                        <a:lnSpc>
                          <a:spcPct val="101899"/>
                        </a:lnSpc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Ulcers,</a:t>
                      </a:r>
                      <a:r>
                        <a:rPr sz="105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rash,</a:t>
                      </a:r>
                      <a:r>
                        <a:rPr sz="105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digestive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problems,</a:t>
                      </a:r>
                      <a:r>
                        <a:rPr sz="105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vision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problems,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elevated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test</a:t>
                      </a:r>
                      <a:r>
                        <a:rPr sz="105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levels,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etc.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13664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01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50" b="1" spc="-10" dirty="0">
                          <a:latin typeface="Calibri"/>
                          <a:cs typeface="Calibri"/>
                        </a:rPr>
                        <a:t>24-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Hour</a:t>
                      </a:r>
                      <a:r>
                        <a:rPr sz="105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Nurse</a:t>
                      </a:r>
                      <a:r>
                        <a:rPr sz="105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20" dirty="0">
                          <a:latin typeface="Calibri"/>
                          <a:cs typeface="Calibri"/>
                        </a:rPr>
                        <a:t>Line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Talk with</a:t>
                      </a:r>
                      <a:r>
                        <a:rPr sz="105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registered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nurse</a:t>
                      </a:r>
                      <a:r>
                        <a:rPr sz="105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50" dirty="0">
                          <a:latin typeface="Calibri"/>
                          <a:cs typeface="Calibri"/>
                        </a:rPr>
                        <a:t>-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184785" marR="179070" algn="ctr">
                        <a:lnSpc>
                          <a:spcPct val="101899"/>
                        </a:lnSpc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available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24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hours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day/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7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days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week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marL="229870" marR="222885" algn="ctr">
                        <a:lnSpc>
                          <a:spcPct val="101899"/>
                        </a:lnSpc>
                        <a:spcBef>
                          <a:spcPts val="1205"/>
                        </a:spcBef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Non-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emergency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medical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scenarios</a:t>
                      </a:r>
                      <a:r>
                        <a:rPr sz="105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in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which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are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trying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decide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if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you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need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go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doctor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not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5303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8E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804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50" b="1" spc="-10" dirty="0">
                          <a:latin typeface="Calibri"/>
                          <a:cs typeface="Calibri"/>
                        </a:rPr>
                        <a:t>Teladoc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55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Virtual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doctor's</a:t>
                      </a:r>
                      <a:r>
                        <a:rPr sz="105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appointments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158115" marR="150495" algn="ctr">
                        <a:lnSpc>
                          <a:spcPct val="101899"/>
                        </a:lnSpc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available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24/7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general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medical,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mental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health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dermatology issues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0858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0335" marR="132715" algn="ctr">
                        <a:lnSpc>
                          <a:spcPct val="101699"/>
                        </a:lnSpc>
                        <a:spcBef>
                          <a:spcPts val="200"/>
                        </a:spcBef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Non-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emergency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medical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scenarios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conditions</a:t>
                      </a:r>
                      <a:r>
                        <a:rPr sz="105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like</a:t>
                      </a:r>
                      <a:r>
                        <a:rPr sz="105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flu,</a:t>
                      </a:r>
                      <a:r>
                        <a:rPr sz="105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sinus</a:t>
                      </a:r>
                      <a:r>
                        <a:rPr sz="105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infections,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sore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throats,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eczema,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acne,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rashes;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Access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to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mental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health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therapists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7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days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week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7am-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9pm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540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039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50" b="1" spc="-10" dirty="0">
                          <a:latin typeface="Calibri"/>
                          <a:cs typeface="Calibri"/>
                        </a:rPr>
                        <a:t>Walk-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050" b="1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latin typeface="Calibri"/>
                          <a:cs typeface="Calibri"/>
                        </a:rPr>
                        <a:t>Clinic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213360" marR="205740" indent="-1270" algn="ctr">
                        <a:lnSpc>
                          <a:spcPct val="101699"/>
                        </a:lnSpc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Treatment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unscheduled,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non-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emergency</a:t>
                      </a:r>
                      <a:r>
                        <a:rPr sz="105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illnesses/injuries</a:t>
                      </a:r>
                      <a:r>
                        <a:rPr sz="105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and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certain</a:t>
                      </a:r>
                      <a:r>
                        <a:rPr sz="105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immunizations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834390" marR="180975" indent="-645160">
                        <a:lnSpc>
                          <a:spcPct val="101899"/>
                        </a:lnSpc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Vaccination,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mild</a:t>
                      </a:r>
                      <a:r>
                        <a:rPr sz="105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cold/flu,</a:t>
                      </a:r>
                      <a:r>
                        <a:rPr sz="105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minor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cuts/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abrasions,</a:t>
                      </a:r>
                      <a:r>
                        <a:rPr sz="105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etc.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8382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8E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651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7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50" b="1" dirty="0">
                          <a:latin typeface="Calibri"/>
                          <a:cs typeface="Calibri"/>
                        </a:rPr>
                        <a:t>Urgent</a:t>
                      </a:r>
                      <a:r>
                        <a:rPr sz="105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Care</a:t>
                      </a:r>
                      <a:r>
                        <a:rPr sz="105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(Alternative</a:t>
                      </a:r>
                      <a:r>
                        <a:rPr sz="105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25" dirty="0">
                          <a:latin typeface="Calibri"/>
                          <a:cs typeface="Calibri"/>
                        </a:rPr>
                        <a:t>ER)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4922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417830" marR="356235" indent="-55880">
                        <a:lnSpc>
                          <a:spcPct val="101899"/>
                        </a:lnSpc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Treatment of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most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non-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life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threatening</a:t>
                      </a:r>
                      <a:r>
                        <a:rPr sz="105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emergencies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64769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670" marR="146050" indent="-1270" algn="ctr">
                        <a:lnSpc>
                          <a:spcPct val="101699"/>
                        </a:lnSpc>
                        <a:spcBef>
                          <a:spcPts val="1075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Broken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bones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(not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multiple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fractures),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minor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wounds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(not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bleeding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profusely),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mild</a:t>
                      </a:r>
                      <a:r>
                        <a:rPr sz="105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fever,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flu,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acute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sinusitis,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etc.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3652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658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7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50" b="1" dirty="0">
                          <a:latin typeface="Calibri"/>
                          <a:cs typeface="Calibri"/>
                        </a:rPr>
                        <a:t>Emergency</a:t>
                      </a:r>
                      <a:r>
                        <a:rPr sz="105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Room</a:t>
                      </a:r>
                      <a:r>
                        <a:rPr sz="105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20" dirty="0">
                          <a:latin typeface="Calibri"/>
                          <a:cs typeface="Calibri"/>
                        </a:rPr>
                        <a:t>(ER)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4922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417830" marR="390525" indent="-21590">
                        <a:lnSpc>
                          <a:spcPct val="101899"/>
                        </a:lnSpc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Treatment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all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life/limb-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threatening</a:t>
                      </a:r>
                      <a:r>
                        <a:rPr sz="105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emergencies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64769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marL="104139" marR="96520" indent="-1270" algn="ctr">
                        <a:lnSpc>
                          <a:spcPct val="101699"/>
                        </a:lnSpc>
                        <a:spcBef>
                          <a:spcPts val="1075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Severe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head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trauma,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multiple/compound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fractures,</a:t>
                      </a:r>
                      <a:r>
                        <a:rPr sz="105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heavy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bleeding,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elevated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fever,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severe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burns,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seizures,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poison,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etc.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3652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8E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162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98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50" b="1" spc="-10" dirty="0">
                          <a:latin typeface="Calibri"/>
                          <a:cs typeface="Calibri"/>
                        </a:rPr>
                        <a:t>Hospital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2446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785" marR="177800" indent="-1270" algn="ctr">
                        <a:lnSpc>
                          <a:spcPct val="101699"/>
                        </a:lnSpc>
                        <a:spcBef>
                          <a:spcPts val="885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Having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inpatient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outpatient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procedure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performed,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critical state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1239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525145" marR="137795" indent="-379095">
                        <a:lnSpc>
                          <a:spcPct val="101899"/>
                        </a:lnSpc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Delivering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baby,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major/minor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surgery,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recovery,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monitoring,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etc.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1609" y="13843"/>
            <a:ext cx="7775575" cy="777240"/>
          </a:xfrm>
          <a:custGeom>
            <a:avLst/>
            <a:gdLst/>
            <a:ahLst/>
            <a:cxnLst/>
            <a:rect l="l" t="t" r="r" b="b"/>
            <a:pathLst>
              <a:path w="7775575" h="777240">
                <a:moveTo>
                  <a:pt x="7775575" y="0"/>
                </a:moveTo>
                <a:lnTo>
                  <a:pt x="0" y="0"/>
                </a:lnTo>
                <a:lnTo>
                  <a:pt x="0" y="777240"/>
                </a:lnTo>
                <a:lnTo>
                  <a:pt x="7775575" y="777240"/>
                </a:lnTo>
                <a:lnTo>
                  <a:pt x="7775575" y="0"/>
                </a:lnTo>
                <a:close/>
              </a:path>
            </a:pathLst>
          </a:custGeom>
          <a:solidFill>
            <a:srgbClr val="522C8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3144">
              <a:lnSpc>
                <a:spcPct val="100000"/>
              </a:lnSpc>
              <a:spcBef>
                <a:spcPts val="100"/>
              </a:spcBef>
            </a:pPr>
            <a:r>
              <a:rPr dirty="0"/>
              <a:t>MEDICAL</a:t>
            </a:r>
            <a:r>
              <a:rPr spc="-85" dirty="0"/>
              <a:t> </a:t>
            </a:r>
            <a:r>
              <a:rPr dirty="0"/>
              <a:t>PLAN</a:t>
            </a:r>
            <a:r>
              <a:rPr spc="-70" dirty="0"/>
              <a:t> </a:t>
            </a:r>
            <a:r>
              <a:rPr dirty="0"/>
              <a:t>WELLNESS</a:t>
            </a:r>
            <a:r>
              <a:rPr spc="-70" dirty="0"/>
              <a:t> </a:t>
            </a:r>
            <a:r>
              <a:rPr spc="-10" dirty="0"/>
              <a:t>PROGRAMS</a:t>
            </a: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477532" y="953261"/>
          <a:ext cx="6876415" cy="6559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8764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68605">
                <a:tc>
                  <a:txBody>
                    <a:bodyPr/>
                    <a:lstStyle/>
                    <a:p>
                      <a:pPr marL="35560">
                        <a:lnSpc>
                          <a:spcPts val="1710"/>
                        </a:lnSpc>
                      </a:pPr>
                      <a:r>
                        <a:rPr sz="180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UHC</a:t>
                      </a:r>
                      <a:r>
                        <a:rPr sz="1800" spc="-5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Rewards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7350"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With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UHC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Rewards,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variety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actions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—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including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things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may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already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doing,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like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tracking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steps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sleep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—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lead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35560">
                        <a:lnSpc>
                          <a:spcPts val="1215"/>
                        </a:lnSpc>
                        <a:spcBef>
                          <a:spcPts val="204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rewards.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activities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go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are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up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you,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same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goes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ways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spend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earnings.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477532" y="1810004"/>
          <a:ext cx="6876415" cy="6559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8764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68605">
                <a:tc>
                  <a:txBody>
                    <a:bodyPr/>
                    <a:lstStyle/>
                    <a:p>
                      <a:pPr marL="35560">
                        <a:lnSpc>
                          <a:spcPts val="1710"/>
                        </a:lnSpc>
                      </a:pPr>
                      <a:r>
                        <a:rPr sz="180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Digital</a:t>
                      </a:r>
                      <a:r>
                        <a:rPr sz="1800" spc="-65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Tools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7350">
                <a:tc>
                  <a:txBody>
                    <a:bodyPr/>
                    <a:lstStyle/>
                    <a:p>
                      <a:pPr marL="35560" marR="69215">
                        <a:lnSpc>
                          <a:spcPct val="116199"/>
                        </a:lnSpc>
                        <a:spcBef>
                          <a:spcPts val="25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Register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at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myUHC.com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download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UnitedHealthcare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app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view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benefit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information,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search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in-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network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providers, access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medical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ID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card,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learn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about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covered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preventive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care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compare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cost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estimates.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477532" y="2646679"/>
          <a:ext cx="6876415" cy="8407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8764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67970">
                <a:tc>
                  <a:txBody>
                    <a:bodyPr/>
                    <a:lstStyle/>
                    <a:p>
                      <a:pPr marL="53975">
                        <a:lnSpc>
                          <a:spcPts val="1710"/>
                        </a:lnSpc>
                      </a:pPr>
                      <a:r>
                        <a:rPr sz="180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Real</a:t>
                      </a:r>
                      <a:r>
                        <a:rPr sz="1800" spc="-55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Appeal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2770">
                <a:tc>
                  <a:txBody>
                    <a:bodyPr/>
                    <a:lstStyle/>
                    <a:p>
                      <a:pPr marL="53975" marR="87630">
                        <a:lnSpc>
                          <a:spcPct val="115999"/>
                        </a:lnSpc>
                        <a:spcBef>
                          <a:spcPts val="3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Real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Appeal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proven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weight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management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program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designed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help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get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healthier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stay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healthier.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It’s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available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to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at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additional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cost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part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benefits.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Set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achievable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nutrition,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exercise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weight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management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goals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that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keep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motivated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create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lasting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change.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Track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progress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from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daily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dashboard,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too.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69179" y="3906773"/>
            <a:ext cx="287654" cy="286130"/>
          </a:xfrm>
          <a:prstGeom prst="rect">
            <a:avLst/>
          </a:prstGeom>
        </p:spPr>
      </p:pic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477532" y="3637279"/>
          <a:ext cx="6876415" cy="6565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8764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68605">
                <a:tc>
                  <a:txBody>
                    <a:bodyPr/>
                    <a:lstStyle/>
                    <a:p>
                      <a:pPr marL="53975">
                        <a:lnSpc>
                          <a:spcPts val="1710"/>
                        </a:lnSpc>
                      </a:pPr>
                      <a:r>
                        <a:rPr sz="180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Quit</a:t>
                      </a:r>
                      <a:r>
                        <a:rPr sz="1800" spc="-35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For</a:t>
                      </a:r>
                      <a:r>
                        <a:rPr sz="1800" spc="-3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Life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7985">
                <a:tc>
                  <a:txBody>
                    <a:bodyPr/>
                    <a:lstStyle/>
                    <a:p>
                      <a:pPr marL="53975" marR="41275" indent="30480">
                        <a:lnSpc>
                          <a:spcPct val="116199"/>
                        </a:lnSpc>
                        <a:spcBef>
                          <a:spcPts val="3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If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use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tobacco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have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thought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about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quitting,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Quit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Life®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on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Rally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Coach</a:t>
                      </a:r>
                      <a:r>
                        <a:rPr sz="1050" spc="229" dirty="0">
                          <a:latin typeface="Calibri"/>
                          <a:cs typeface="Calibri"/>
                        </a:rPr>
                        <a:t> 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may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able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help.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Get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tools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online resources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designed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help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quit —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stay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quit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—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at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additional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cost.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477532" y="4438141"/>
          <a:ext cx="6876415" cy="10687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8764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09245">
                <a:tc>
                  <a:txBody>
                    <a:bodyPr/>
                    <a:lstStyle/>
                    <a:p>
                      <a:pPr marL="53975">
                        <a:lnSpc>
                          <a:spcPts val="1710"/>
                        </a:lnSpc>
                      </a:pPr>
                      <a:r>
                        <a:rPr sz="180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One</a:t>
                      </a:r>
                      <a:r>
                        <a:rPr sz="1800" spc="-35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Pass</a:t>
                      </a:r>
                      <a:r>
                        <a:rPr sz="1800" spc="-4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Select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9460">
                <a:tc>
                  <a:txBody>
                    <a:bodyPr/>
                    <a:lstStyle/>
                    <a:p>
                      <a:pPr marL="53975" marR="96520" indent="30480">
                        <a:lnSpc>
                          <a:spcPct val="116100"/>
                        </a:lnSpc>
                        <a:spcBef>
                          <a:spcPts val="3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With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One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Pass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Select®,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we’re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on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mission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make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fitness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engaging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everyone.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One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Pass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Select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can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help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reach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your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fitness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goals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while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finding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new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passions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along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way.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Find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routine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that’s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right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whether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work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out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at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home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05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at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gym.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Choose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membership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tier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that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fits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lifestyle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provides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everything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need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whole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body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health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one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easy,</a:t>
                      </a:r>
                      <a:r>
                        <a:rPr sz="105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affordable</a:t>
                      </a:r>
                      <a:r>
                        <a:rPr sz="105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plan.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477532" y="5667502"/>
          <a:ext cx="6876415" cy="6565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8764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68605">
                <a:tc>
                  <a:txBody>
                    <a:bodyPr/>
                    <a:lstStyle/>
                    <a:p>
                      <a:pPr marL="53975">
                        <a:lnSpc>
                          <a:spcPts val="1710"/>
                        </a:lnSpc>
                      </a:pPr>
                      <a:r>
                        <a:rPr sz="1800" spc="-1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Employee</a:t>
                      </a:r>
                      <a:r>
                        <a:rPr sz="1800" spc="-5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Assistance</a:t>
                      </a:r>
                      <a:r>
                        <a:rPr sz="1800" spc="-5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Program</a:t>
                      </a:r>
                      <a:r>
                        <a:rPr sz="1800" spc="-5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(EAP)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7985">
                <a:tc>
                  <a:txBody>
                    <a:bodyPr/>
                    <a:lstStyle/>
                    <a:p>
                      <a:pPr marL="53975" marR="537210" indent="30480">
                        <a:lnSpc>
                          <a:spcPct val="116199"/>
                        </a:lnSpc>
                        <a:spcBef>
                          <a:spcPts val="25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Your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Employee Assistance Program (EAP)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offers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access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personalized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support,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resources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and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no-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cost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referrals. 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It’s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confidential</a:t>
                      </a:r>
                      <a:r>
                        <a:rPr sz="105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1-on-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05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help</a:t>
                      </a:r>
                      <a:r>
                        <a:rPr sz="105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from</a:t>
                      </a:r>
                      <a:r>
                        <a:rPr sz="105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master’s-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level</a:t>
                      </a:r>
                      <a:r>
                        <a:rPr sz="105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specialist.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1" name="object 11"/>
          <p:cNvGraphicFramePr>
            <a:graphicFrameLocks noGrp="1"/>
          </p:cNvGraphicFramePr>
          <p:nvPr/>
        </p:nvGraphicFramePr>
        <p:xfrm>
          <a:off x="477532" y="6585711"/>
          <a:ext cx="6876415" cy="8451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8764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2415">
                <a:tc>
                  <a:txBody>
                    <a:bodyPr/>
                    <a:lstStyle/>
                    <a:p>
                      <a:pPr marL="53975">
                        <a:lnSpc>
                          <a:spcPts val="1710"/>
                        </a:lnSpc>
                      </a:pPr>
                      <a:r>
                        <a:rPr sz="180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Optum</a:t>
                      </a:r>
                      <a:r>
                        <a:rPr sz="1800" spc="-55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Prescription</a:t>
                      </a:r>
                      <a:r>
                        <a:rPr sz="1800" spc="-45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(Rx)</a:t>
                      </a:r>
                      <a:r>
                        <a:rPr sz="1800" spc="-45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Home</a:t>
                      </a:r>
                      <a:r>
                        <a:rPr sz="1800" spc="-45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Delivery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2770">
                <a:tc>
                  <a:txBody>
                    <a:bodyPr/>
                    <a:lstStyle/>
                    <a:p>
                      <a:pPr marL="53975" marR="175895" indent="30480">
                        <a:lnSpc>
                          <a:spcPct val="115999"/>
                        </a:lnSpc>
                        <a:spcBef>
                          <a:spcPts val="3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With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Optum®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Home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Delivery,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can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get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3-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month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supply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long-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term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medications.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Plus,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they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are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mailed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you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with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free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standard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shipping.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Use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website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app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any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time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track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orders,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request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refills,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price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medications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more. Pharmacists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 and</a:t>
                      </a:r>
                      <a:r>
                        <a:rPr sz="105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customer</a:t>
                      </a:r>
                      <a:r>
                        <a:rPr sz="105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support</a:t>
                      </a:r>
                      <a:r>
                        <a:rPr sz="105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team</a:t>
                      </a:r>
                      <a:r>
                        <a:rPr sz="105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are</a:t>
                      </a:r>
                      <a:r>
                        <a:rPr sz="105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available</a:t>
                      </a:r>
                      <a:r>
                        <a:rPr sz="105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24/7.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477532" y="7669276"/>
          <a:ext cx="6876415" cy="10217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8764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62255">
                <a:tc>
                  <a:txBody>
                    <a:bodyPr/>
                    <a:lstStyle/>
                    <a:p>
                      <a:pPr marL="35560">
                        <a:lnSpc>
                          <a:spcPts val="1710"/>
                        </a:lnSpc>
                      </a:pPr>
                      <a:r>
                        <a:rPr sz="180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Calm</a:t>
                      </a:r>
                      <a:r>
                        <a:rPr sz="1800" spc="-6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Health</a:t>
                      </a:r>
                      <a:r>
                        <a:rPr sz="1800" spc="-6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App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9460">
                <a:tc>
                  <a:txBody>
                    <a:bodyPr/>
                    <a:lstStyle/>
                    <a:p>
                      <a:pPr marL="35560" marR="59055">
                        <a:lnSpc>
                          <a:spcPct val="116199"/>
                        </a:lnSpc>
                        <a:spcBef>
                          <a:spcPts val="8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Calm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Health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app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provides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programs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tools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help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support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your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mental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health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well-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being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—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all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at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your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own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pace.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UnitedHealthcare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member,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Calm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Health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is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included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your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health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plan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available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at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additional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cost.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Calm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35560" marR="189865">
                        <a:lnSpc>
                          <a:spcPts val="1460"/>
                        </a:lnSpc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Health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app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brings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library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support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—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including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mindfulness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content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programs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created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by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psychologists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 —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 variety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health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experiences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life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stages.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0160" marB="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3" name="object 13"/>
          <p:cNvGrpSpPr/>
          <p:nvPr/>
        </p:nvGrpSpPr>
        <p:grpSpPr>
          <a:xfrm>
            <a:off x="477519" y="8923997"/>
            <a:ext cx="6847840" cy="576580"/>
            <a:chOff x="477519" y="8923997"/>
            <a:chExt cx="6847840" cy="576580"/>
          </a:xfrm>
        </p:grpSpPr>
        <p:sp>
          <p:nvSpPr>
            <p:cNvPr id="14" name="object 14"/>
            <p:cNvSpPr/>
            <p:nvPr/>
          </p:nvSpPr>
          <p:spPr>
            <a:xfrm>
              <a:off x="477519" y="8923997"/>
              <a:ext cx="6847840" cy="576580"/>
            </a:xfrm>
            <a:custGeom>
              <a:avLst/>
              <a:gdLst/>
              <a:ahLst/>
              <a:cxnLst/>
              <a:rect l="l" t="t" r="r" b="b"/>
              <a:pathLst>
                <a:path w="6847840" h="576579">
                  <a:moveTo>
                    <a:pt x="6751701" y="0"/>
                  </a:moveTo>
                  <a:lnTo>
                    <a:pt x="96088" y="0"/>
                  </a:lnTo>
                  <a:lnTo>
                    <a:pt x="58689" y="7551"/>
                  </a:lnTo>
                  <a:lnTo>
                    <a:pt x="28146" y="28144"/>
                  </a:lnTo>
                  <a:lnTo>
                    <a:pt x="7552" y="58684"/>
                  </a:lnTo>
                  <a:lnTo>
                    <a:pt x="0" y="96075"/>
                  </a:lnTo>
                  <a:lnTo>
                    <a:pt x="0" y="480402"/>
                  </a:lnTo>
                  <a:lnTo>
                    <a:pt x="7552" y="517794"/>
                  </a:lnTo>
                  <a:lnTo>
                    <a:pt x="28146" y="548333"/>
                  </a:lnTo>
                  <a:lnTo>
                    <a:pt x="58689" y="568926"/>
                  </a:lnTo>
                  <a:lnTo>
                    <a:pt x="96088" y="576478"/>
                  </a:lnTo>
                  <a:lnTo>
                    <a:pt x="6751701" y="576478"/>
                  </a:lnTo>
                  <a:lnTo>
                    <a:pt x="6789118" y="568926"/>
                  </a:lnTo>
                  <a:lnTo>
                    <a:pt x="6819677" y="548333"/>
                  </a:lnTo>
                  <a:lnTo>
                    <a:pt x="6840283" y="517794"/>
                  </a:lnTo>
                  <a:lnTo>
                    <a:pt x="6847839" y="480402"/>
                  </a:lnTo>
                  <a:lnTo>
                    <a:pt x="6847839" y="96075"/>
                  </a:lnTo>
                  <a:lnTo>
                    <a:pt x="6840283" y="58684"/>
                  </a:lnTo>
                  <a:lnTo>
                    <a:pt x="6819677" y="28144"/>
                  </a:lnTo>
                  <a:lnTo>
                    <a:pt x="6789118" y="7551"/>
                  </a:lnTo>
                  <a:lnTo>
                    <a:pt x="6751701" y="0"/>
                  </a:lnTo>
                  <a:close/>
                </a:path>
              </a:pathLst>
            </a:custGeom>
            <a:solidFill>
              <a:srgbClr val="99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5833" y="9020797"/>
              <a:ext cx="384200" cy="384200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878077" y="8978900"/>
            <a:ext cx="6130290" cy="397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6199"/>
              </a:lnSpc>
              <a:spcBef>
                <a:spcPts val="100"/>
              </a:spcBef>
            </a:pP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Please</a:t>
            </a:r>
            <a:r>
              <a:rPr sz="105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Note:</a:t>
            </a:r>
            <a:r>
              <a:rPr sz="105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PDFs</a:t>
            </a:r>
            <a:r>
              <a:rPr sz="105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with</a:t>
            </a:r>
            <a:r>
              <a:rPr sz="105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additional</a:t>
            </a:r>
            <a:r>
              <a:rPr sz="105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information</a:t>
            </a:r>
            <a:r>
              <a:rPr sz="105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on</a:t>
            </a:r>
            <a:r>
              <a:rPr sz="105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these</a:t>
            </a:r>
            <a:r>
              <a:rPr sz="105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programs</a:t>
            </a:r>
            <a:r>
              <a:rPr sz="105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can</a:t>
            </a:r>
            <a:r>
              <a:rPr sz="105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be</a:t>
            </a:r>
            <a:r>
              <a:rPr sz="105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found</a:t>
            </a:r>
            <a:r>
              <a:rPr sz="105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under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FFFFFF"/>
                </a:solidFill>
                <a:latin typeface="Calibri"/>
                <a:cs typeface="Calibri"/>
              </a:rPr>
              <a:t>Wellness</a:t>
            </a:r>
            <a:r>
              <a:rPr sz="105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FFFFFF"/>
                </a:solidFill>
                <a:latin typeface="Calibri"/>
                <a:cs typeface="Calibri"/>
              </a:rPr>
              <a:t>Programs</a:t>
            </a:r>
            <a:r>
              <a:rPr sz="105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on</a:t>
            </a:r>
            <a:r>
              <a:rPr sz="1050" spc="-25" dirty="0">
                <a:solidFill>
                  <a:srgbClr val="FFFFFF"/>
                </a:solidFill>
                <a:latin typeface="Calibri"/>
                <a:cs typeface="Calibri"/>
              </a:rPr>
              <a:t> the 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Gallagher-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hosted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NU</a:t>
            </a:r>
            <a:r>
              <a:rPr sz="105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Postdoc</a:t>
            </a:r>
            <a:r>
              <a:rPr sz="105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Benefit</a:t>
            </a:r>
            <a:r>
              <a:rPr sz="105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Program</a:t>
            </a:r>
            <a:r>
              <a:rPr sz="105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homepage.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pc="-25" dirty="0"/>
              <a:t>16</a:t>
            </a:fld>
            <a:endParaRPr spc="-2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609" y="0"/>
            <a:ext cx="7775575" cy="5866765"/>
            <a:chOff x="-1609" y="0"/>
            <a:chExt cx="7775575" cy="58667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7772400" cy="518896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-1609" y="5089271"/>
              <a:ext cx="7775575" cy="777240"/>
            </a:xfrm>
            <a:custGeom>
              <a:avLst/>
              <a:gdLst/>
              <a:ahLst/>
              <a:cxnLst/>
              <a:rect l="l" t="t" r="r" b="b"/>
              <a:pathLst>
                <a:path w="7775575" h="777239">
                  <a:moveTo>
                    <a:pt x="7775575" y="0"/>
                  </a:moveTo>
                  <a:lnTo>
                    <a:pt x="0" y="0"/>
                  </a:lnTo>
                  <a:lnTo>
                    <a:pt x="0" y="777239"/>
                  </a:lnTo>
                  <a:lnTo>
                    <a:pt x="7775575" y="777239"/>
                  </a:lnTo>
                  <a:lnTo>
                    <a:pt x="7775575" y="0"/>
                  </a:lnTo>
                  <a:close/>
                </a:path>
              </a:pathLst>
            </a:custGeom>
            <a:solidFill>
              <a:srgbClr val="522C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247902" y="5269991"/>
            <a:ext cx="52730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EMPLOYEE</a:t>
            </a:r>
            <a:r>
              <a:rPr sz="24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ASSISTANCE</a:t>
            </a:r>
            <a:r>
              <a:rPr sz="24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PROGRAMS</a:t>
            </a:r>
            <a:r>
              <a:rPr sz="24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(EAPs)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807459" y="9759964"/>
            <a:ext cx="150495" cy="15176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850" spc="-25" dirty="0">
                <a:latin typeface="Arial"/>
                <a:cs typeface="Arial"/>
              </a:rPr>
              <a:t>17</a:t>
            </a:r>
            <a:endParaRPr sz="850">
              <a:latin typeface="Arial"/>
              <a:cs typeface="Arial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465670" y="7090156"/>
          <a:ext cx="6858000" cy="24942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85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marL="36195">
                        <a:lnSpc>
                          <a:spcPts val="1710"/>
                        </a:lnSpc>
                      </a:pPr>
                      <a:r>
                        <a:rPr sz="1800" spc="-1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Employee</a:t>
                      </a:r>
                      <a:r>
                        <a:rPr sz="1800" spc="-4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Assistance</a:t>
                      </a:r>
                      <a:r>
                        <a:rPr sz="1800" spc="-4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Program</a:t>
                      </a:r>
                      <a:r>
                        <a:rPr sz="1800" spc="-35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(EAP)—</a:t>
                      </a:r>
                      <a:r>
                        <a:rPr sz="1800" spc="-2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offered</a:t>
                      </a:r>
                      <a:r>
                        <a:rPr sz="1800" spc="-4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by</a:t>
                      </a:r>
                      <a:r>
                        <a:rPr sz="1800" spc="-4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UnitedHealthcare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7580">
                <a:tc>
                  <a:txBody>
                    <a:bodyPr/>
                    <a:lstStyle/>
                    <a:p>
                      <a:pPr marL="36195" marR="50165">
                        <a:lnSpc>
                          <a:spcPct val="76400"/>
                        </a:lnSpc>
                        <a:spcBef>
                          <a:spcPts val="305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An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additional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feature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UnitedHealthcare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medical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insurance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is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Employee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Assistance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Program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(EAP),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which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offers postdocs</a:t>
                      </a:r>
                      <a:r>
                        <a:rPr sz="105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their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immediate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family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members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confidential,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24/7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access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professional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counselors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who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can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help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with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wide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variety of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life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challenges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and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concerns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including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relationships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at home, issues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at work and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more.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36195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sz="105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u="sng" spc="-1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EAP</a:t>
                      </a:r>
                      <a:r>
                        <a:rPr sz="1050" u="sng" spc="-1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helps</a:t>
                      </a:r>
                      <a:r>
                        <a:rPr sz="1050" u="sng" spc="-1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u="sng" spc="-1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and</a:t>
                      </a:r>
                      <a:r>
                        <a:rPr sz="1050" u="sng" spc="-1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your</a:t>
                      </a:r>
                      <a:r>
                        <a:rPr sz="1050" u="sng" spc="-20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family</a:t>
                      </a:r>
                      <a:r>
                        <a:rPr sz="1050" u="sng" spc="-1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with</a:t>
                      </a:r>
                      <a:r>
                        <a:rPr sz="1050" u="sng" spc="-1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a</a:t>
                      </a:r>
                      <a:r>
                        <a:rPr sz="1050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range</a:t>
                      </a:r>
                      <a:r>
                        <a:rPr sz="1050" u="sng" spc="-1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u="sng" spc="-20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issues,</a:t>
                      </a:r>
                      <a:r>
                        <a:rPr sz="1050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including: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264795" indent="-228600">
                        <a:lnSpc>
                          <a:spcPct val="100000"/>
                        </a:lnSpc>
                        <a:spcBef>
                          <a:spcPts val="204"/>
                        </a:spcBef>
                        <a:buSzPct val="95238"/>
                        <a:buFont typeface="Symbol"/>
                        <a:buChar char=""/>
                        <a:tabLst>
                          <a:tab pos="264795" algn="l"/>
                        </a:tabLst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Identifying</a:t>
                      </a:r>
                      <a:r>
                        <a:rPr sz="105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resources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managing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stress,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anxiety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depression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264795" indent="-228600">
                        <a:lnSpc>
                          <a:spcPct val="100000"/>
                        </a:lnSpc>
                        <a:spcBef>
                          <a:spcPts val="195"/>
                        </a:spcBef>
                        <a:buSzPct val="95238"/>
                        <a:buFont typeface="Symbol"/>
                        <a:buChar char=""/>
                        <a:tabLst>
                          <a:tab pos="264795" algn="l"/>
                        </a:tabLst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Offering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 specialized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help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improving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relationships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at home or</a:t>
                      </a:r>
                      <a:r>
                        <a:rPr sz="105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work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264795" indent="-228600">
                        <a:lnSpc>
                          <a:spcPct val="100000"/>
                        </a:lnSpc>
                        <a:spcBef>
                          <a:spcPts val="204"/>
                        </a:spcBef>
                        <a:buSzPct val="95238"/>
                        <a:buFont typeface="Symbol"/>
                        <a:buChar char=""/>
                        <a:tabLst>
                          <a:tab pos="264795" algn="l"/>
                        </a:tabLst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Providing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guidance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on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legal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financial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concerns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264795" indent="-228600">
                        <a:lnSpc>
                          <a:spcPct val="100000"/>
                        </a:lnSpc>
                        <a:spcBef>
                          <a:spcPts val="204"/>
                        </a:spcBef>
                        <a:buSzPct val="95238"/>
                        <a:buFont typeface="Symbol"/>
                        <a:buChar char=""/>
                        <a:tabLst>
                          <a:tab pos="264795" algn="l"/>
                        </a:tabLst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Finding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ways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 help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cope with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occupational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stress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burnout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264795" indent="-228600">
                        <a:lnSpc>
                          <a:spcPct val="100000"/>
                        </a:lnSpc>
                        <a:spcBef>
                          <a:spcPts val="200"/>
                        </a:spcBef>
                        <a:buSzPct val="95238"/>
                        <a:buFont typeface="Symbol"/>
                        <a:buChar char=""/>
                        <a:tabLst>
                          <a:tab pos="264795" algn="l"/>
                        </a:tabLst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Connecting</a:t>
                      </a:r>
                      <a:r>
                        <a:rPr sz="105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with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care</a:t>
                      </a:r>
                      <a:r>
                        <a:rPr sz="105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addressing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substance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use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issues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36195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Members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receive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free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counseling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sessions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per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incident,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per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year.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36195">
                        <a:lnSpc>
                          <a:spcPts val="1215"/>
                        </a:lnSpc>
                        <a:spcBef>
                          <a:spcPts val="1065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more information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access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resources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available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through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EAP,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call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888-887-4114.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453351" y="6085078"/>
          <a:ext cx="6858000" cy="8013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85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marL="35560">
                        <a:lnSpc>
                          <a:spcPts val="1710"/>
                        </a:lnSpc>
                      </a:pPr>
                      <a:r>
                        <a:rPr sz="1800" spc="-1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SupportLinc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4670">
                <a:tc>
                  <a:txBody>
                    <a:bodyPr/>
                    <a:lstStyle/>
                    <a:p>
                      <a:pPr marL="35560">
                        <a:lnSpc>
                          <a:spcPts val="1110"/>
                        </a:lnSpc>
                        <a:spcBef>
                          <a:spcPts val="5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SupportLinc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Northwestern's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Employee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Assistance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Program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(EAP)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provider.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EAP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available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faculty,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staff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and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35560" marR="158115">
                        <a:lnSpc>
                          <a:spcPct val="76700"/>
                        </a:lnSpc>
                        <a:spcBef>
                          <a:spcPts val="10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household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members,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provides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24/7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free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confidential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access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variety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mental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health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well-being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services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resources, including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short-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term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counseling.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Contact </a:t>
                      </a:r>
                      <a:r>
                        <a:rPr sz="1050" u="sng" spc="-1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Calibri"/>
                          <a:cs typeface="Calibri"/>
                          <a:hlinkClick r:id="rId3"/>
                        </a:rPr>
                        <a:t>wellbeing@northwestern.edu</a:t>
                      </a:r>
                      <a:r>
                        <a:rPr sz="1050" u="none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u="none" dirty="0">
                          <a:latin typeface="Calibri"/>
                          <a:cs typeface="Calibri"/>
                        </a:rPr>
                        <a:t>with</a:t>
                      </a:r>
                      <a:r>
                        <a:rPr sz="1050" u="none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u="none" dirty="0">
                          <a:latin typeface="Calibri"/>
                          <a:cs typeface="Calibri"/>
                        </a:rPr>
                        <a:t>questions, and feel free</a:t>
                      </a:r>
                      <a:r>
                        <a:rPr sz="1050" u="none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u="none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u="none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u="none" spc="-10" dirty="0">
                          <a:latin typeface="Calibri"/>
                          <a:cs typeface="Calibri"/>
                        </a:rPr>
                        <a:t>visit </a:t>
                      </a:r>
                      <a:r>
                        <a:rPr sz="1050" u="none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u="none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u="sng" dirty="0">
                          <a:solidFill>
                            <a:srgbClr val="FF0000"/>
                          </a:solidFill>
                          <a:uFill>
                            <a:solidFill>
                              <a:srgbClr val="FF0000"/>
                            </a:solidFill>
                          </a:uFill>
                          <a:latin typeface="Calibri"/>
                          <a:cs typeface="Calibri"/>
                          <a:hlinkClick r:id="rId4"/>
                        </a:rPr>
                        <a:t>EAP</a:t>
                      </a:r>
                      <a:r>
                        <a:rPr sz="1050" u="sng" spc="-10" dirty="0">
                          <a:solidFill>
                            <a:srgbClr val="FF0000"/>
                          </a:solidFill>
                          <a:uFill>
                            <a:solidFill>
                              <a:srgbClr val="FF0000"/>
                            </a:solidFill>
                          </a:uFill>
                          <a:latin typeface="Calibri"/>
                          <a:cs typeface="Calibri"/>
                          <a:hlinkClick r:id="rId4"/>
                        </a:rPr>
                        <a:t> </a:t>
                      </a:r>
                      <a:r>
                        <a:rPr sz="1050" u="sng" dirty="0">
                          <a:solidFill>
                            <a:srgbClr val="FF0000"/>
                          </a:solidFill>
                          <a:uFill>
                            <a:solidFill>
                              <a:srgbClr val="FF0000"/>
                            </a:solidFill>
                          </a:uFill>
                          <a:latin typeface="Calibri"/>
                          <a:cs typeface="Calibri"/>
                          <a:hlinkClick r:id="rId4"/>
                        </a:rPr>
                        <a:t>site</a:t>
                      </a:r>
                      <a:r>
                        <a:rPr sz="1050" u="none" spc="-1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u="none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50" u="none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u="none" dirty="0">
                          <a:latin typeface="Calibri"/>
                          <a:cs typeface="Calibri"/>
                        </a:rPr>
                        <a:t>more</a:t>
                      </a:r>
                      <a:r>
                        <a:rPr sz="1050" u="none" spc="-10" dirty="0">
                          <a:latin typeface="Calibri"/>
                          <a:cs typeface="Calibri"/>
                        </a:rPr>
                        <a:t> information.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468630" y="6060694"/>
          <a:ext cx="6835140" cy="34353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8351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marL="36195">
                        <a:lnSpc>
                          <a:spcPts val="1710"/>
                        </a:lnSpc>
                      </a:pPr>
                      <a:r>
                        <a:rPr sz="180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Accessing</a:t>
                      </a:r>
                      <a:r>
                        <a:rPr sz="1800" spc="-35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Out-of-</a:t>
                      </a:r>
                      <a:r>
                        <a:rPr sz="180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Network</a:t>
                      </a:r>
                      <a:r>
                        <a:rPr sz="1800" spc="-35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Care</a:t>
                      </a:r>
                      <a:r>
                        <a:rPr sz="1800" spc="-35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Under</a:t>
                      </a:r>
                      <a:r>
                        <a:rPr sz="1800" spc="-35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800" spc="-4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PPO</a:t>
                      </a:r>
                      <a:r>
                        <a:rPr sz="1800" spc="-35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Plan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77415">
                <a:tc>
                  <a:txBody>
                    <a:bodyPr/>
                    <a:lstStyle/>
                    <a:p>
                      <a:pPr marL="36195" marR="80010" algn="just">
                        <a:lnSpc>
                          <a:spcPct val="115999"/>
                        </a:lnSpc>
                        <a:spcBef>
                          <a:spcPts val="65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When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seek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services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in-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network,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meaning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from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providers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listed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PPO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network,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pay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less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care.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When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pay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50%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major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services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from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in-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network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PPO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dentist,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are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paying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50%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contracted,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discounted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rate.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This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not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case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with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out-of-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network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providers.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36195" marR="306705">
                        <a:lnSpc>
                          <a:spcPct val="115999"/>
                        </a:lnSpc>
                        <a:spcBef>
                          <a:spcPts val="900"/>
                        </a:spcBef>
                      </a:pPr>
                      <a:r>
                        <a:rPr sz="1050" b="1" spc="-10" dirty="0">
                          <a:latin typeface="Calibri"/>
                          <a:cs typeface="Calibri"/>
                        </a:rPr>
                        <a:t>Out-of-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Network</a:t>
                      </a:r>
                      <a:r>
                        <a:rPr sz="105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Example:</a:t>
                      </a:r>
                      <a:r>
                        <a:rPr sz="105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out-of-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network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dentist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charges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$1,000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porcelain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crown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on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molar.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This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dentist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can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charge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whatever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they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want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this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service.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percentage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cost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out-of-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network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care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50%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after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$50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deductible.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this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service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(a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crown),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Usual,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Customary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Reasonable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(UCR)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cost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$800,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so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pay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$425.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36195" marR="497205">
                        <a:lnSpc>
                          <a:spcPct val="116199"/>
                        </a:lnSpc>
                        <a:spcBef>
                          <a:spcPts val="894"/>
                        </a:spcBef>
                      </a:pPr>
                      <a:r>
                        <a:rPr sz="1050" b="1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05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ADDITION,</a:t>
                      </a:r>
                      <a:r>
                        <a:rPr sz="105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owe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difference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between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UCR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amount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dentist’s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charge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($1,000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$800),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which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an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additional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$200.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36195">
                        <a:lnSpc>
                          <a:spcPct val="100000"/>
                        </a:lnSpc>
                        <a:spcBef>
                          <a:spcPts val="1100"/>
                        </a:spcBef>
                      </a:pPr>
                      <a:r>
                        <a:rPr sz="1050" b="1" dirty="0">
                          <a:latin typeface="Calibri"/>
                          <a:cs typeface="Calibri"/>
                        </a:rPr>
                        <a:t>Total</a:t>
                      </a:r>
                      <a:r>
                        <a:rPr sz="105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estimated</a:t>
                      </a:r>
                      <a:r>
                        <a:rPr sz="105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cost</a:t>
                      </a:r>
                      <a:r>
                        <a:rPr sz="105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latin typeface="Calibri"/>
                          <a:cs typeface="Calibri"/>
                        </a:rPr>
                        <a:t>out-of-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network</a:t>
                      </a:r>
                      <a:r>
                        <a:rPr sz="105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5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porcelain</a:t>
                      </a:r>
                      <a:r>
                        <a:rPr sz="105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crown</a:t>
                      </a:r>
                      <a:r>
                        <a:rPr sz="105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on</a:t>
                      </a:r>
                      <a:r>
                        <a:rPr sz="105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molar:</a:t>
                      </a:r>
                      <a:r>
                        <a:rPr sz="105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20" dirty="0">
                          <a:latin typeface="Calibri"/>
                          <a:cs typeface="Calibri"/>
                        </a:rPr>
                        <a:t>$625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8255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7830"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sz="180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What</a:t>
                      </a:r>
                      <a:r>
                        <a:rPr sz="1800" spc="-4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is</a:t>
                      </a:r>
                      <a:r>
                        <a:rPr sz="1800" spc="-35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800" spc="-35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Usual,</a:t>
                      </a:r>
                      <a:r>
                        <a:rPr sz="1800" spc="-35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Customary</a:t>
                      </a:r>
                      <a:r>
                        <a:rPr sz="1800" spc="-3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and</a:t>
                      </a:r>
                      <a:r>
                        <a:rPr sz="1800" spc="-35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Reasonable</a:t>
                      </a:r>
                      <a:r>
                        <a:rPr sz="1800" spc="-3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(UCR)</a:t>
                      </a:r>
                      <a:r>
                        <a:rPr sz="1800" spc="-35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Charge?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92075" marB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3405">
                <a:tc>
                  <a:txBody>
                    <a:bodyPr/>
                    <a:lstStyle/>
                    <a:p>
                      <a:pPr marL="36195" marR="50165">
                        <a:lnSpc>
                          <a:spcPct val="115999"/>
                        </a:lnSpc>
                        <a:spcBef>
                          <a:spcPts val="35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Usual,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customary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reasonable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charges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are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set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by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insurance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company,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based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on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prevailing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cost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service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your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geographic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area.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insurance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company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then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determines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how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much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it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will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pay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given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service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area.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educate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yourself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on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cost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any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service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before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having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those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services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rendered,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ask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dentist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“pre-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treatment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estimate.”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object 3"/>
          <p:cNvSpPr/>
          <p:nvPr/>
        </p:nvSpPr>
        <p:spPr>
          <a:xfrm>
            <a:off x="0" y="21844"/>
            <a:ext cx="7772400" cy="777240"/>
          </a:xfrm>
          <a:custGeom>
            <a:avLst/>
            <a:gdLst/>
            <a:ahLst/>
            <a:cxnLst/>
            <a:rect l="l" t="t" r="r" b="b"/>
            <a:pathLst>
              <a:path w="7772400" h="777240">
                <a:moveTo>
                  <a:pt x="7772400" y="0"/>
                </a:moveTo>
                <a:lnTo>
                  <a:pt x="0" y="0"/>
                </a:lnTo>
                <a:lnTo>
                  <a:pt x="0" y="777240"/>
                </a:lnTo>
                <a:lnTo>
                  <a:pt x="7772400" y="777240"/>
                </a:lnTo>
                <a:lnTo>
                  <a:pt x="7772400" y="0"/>
                </a:lnTo>
                <a:close/>
              </a:path>
            </a:pathLst>
          </a:custGeom>
          <a:solidFill>
            <a:srgbClr val="522C8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6120">
              <a:lnSpc>
                <a:spcPct val="100000"/>
              </a:lnSpc>
              <a:spcBef>
                <a:spcPts val="100"/>
              </a:spcBef>
            </a:pPr>
            <a:r>
              <a:rPr spc="-30" dirty="0"/>
              <a:t>DENTAL</a:t>
            </a:r>
            <a:r>
              <a:rPr spc="-85" dirty="0"/>
              <a:t> </a:t>
            </a:r>
            <a:r>
              <a:rPr dirty="0"/>
              <a:t>PLAN</a:t>
            </a:r>
            <a:r>
              <a:rPr spc="-85" dirty="0"/>
              <a:t> </a:t>
            </a:r>
            <a:r>
              <a:rPr spc="-10" dirty="0"/>
              <a:t>OPTIONS</a:t>
            </a: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4182617" y="1419860"/>
          <a:ext cx="2905760" cy="41935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655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8595">
                <a:tc gridSpan="2"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050" b="1" spc="-25" dirty="0">
                          <a:solidFill>
                            <a:srgbClr val="FFFFF0"/>
                          </a:solidFill>
                          <a:latin typeface="Calibri"/>
                          <a:cs typeface="Calibri"/>
                        </a:rPr>
                        <a:t>PPO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2700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808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32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50"/>
                        </a:spcBef>
                      </a:pP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In-Network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20650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50"/>
                        </a:spcBef>
                      </a:pP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Out-of-Network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20650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9560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1050" b="1" spc="-10" dirty="0">
                          <a:solidFill>
                            <a:srgbClr val="FFFFF0"/>
                          </a:solidFill>
                          <a:latin typeface="Calibri"/>
                          <a:cs typeface="Calibri"/>
                        </a:rPr>
                        <a:t>Postdoc</a:t>
                      </a:r>
                      <a:r>
                        <a:rPr sz="1050" b="1" dirty="0">
                          <a:solidFill>
                            <a:srgbClr val="FFFFF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20" dirty="0">
                          <a:solidFill>
                            <a:srgbClr val="FFFFF0"/>
                          </a:solidFill>
                          <a:latin typeface="Calibri"/>
                          <a:cs typeface="Calibri"/>
                        </a:rPr>
                        <a:t>Pays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63500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522C8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7485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$50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/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$150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8415" marB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0660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$3,000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905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50" spc="-25" dirty="0">
                          <a:latin typeface="Calibri"/>
                          <a:cs typeface="Calibri"/>
                        </a:rPr>
                        <a:t>0%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60325" marB="0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5715" algn="ctr">
                        <a:lnSpc>
                          <a:spcPct val="100000"/>
                        </a:lnSpc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0%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UCR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60325" marB="0">
                    <a:lnL w="9525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4945"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sz="1050" spc="-25" dirty="0">
                          <a:latin typeface="Calibri"/>
                          <a:cs typeface="Calibri"/>
                        </a:rPr>
                        <a:t>0%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9525">
                      <a:solidFill>
                        <a:srgbClr val="000000"/>
                      </a:solidFill>
                      <a:prstDash val="solid"/>
                    </a:ln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ts val="1240"/>
                        </a:lnSpc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0%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UCR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sz="1050" spc="-25" dirty="0">
                          <a:latin typeface="Calibri"/>
                          <a:cs typeface="Calibri"/>
                        </a:rPr>
                        <a:t>0%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ts val="1240"/>
                        </a:lnSpc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0%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UCR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27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50" spc="-20" dirty="0">
                          <a:latin typeface="Calibri"/>
                          <a:cs typeface="Calibri"/>
                        </a:rPr>
                        <a:t>20%*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62230" marB="0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6350" algn="ctr">
                        <a:lnSpc>
                          <a:spcPct val="100000"/>
                        </a:lnSpc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20%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UCR*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62230" marB="0">
                    <a:lnL w="9525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4310"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sz="1050" spc="-20" dirty="0">
                          <a:latin typeface="Calibri"/>
                          <a:cs typeface="Calibri"/>
                        </a:rPr>
                        <a:t>20%*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9525">
                      <a:solidFill>
                        <a:srgbClr val="000000"/>
                      </a:solidFill>
                      <a:prstDash val="solid"/>
                    </a:ln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ts val="1240"/>
                        </a:lnSpc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20%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UCR*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6215"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sz="1050" spc="-20" dirty="0">
                          <a:latin typeface="Calibri"/>
                          <a:cs typeface="Calibri"/>
                        </a:rPr>
                        <a:t>20%*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9525">
                      <a:solidFill>
                        <a:srgbClr val="000000"/>
                      </a:solidFill>
                      <a:prstDash val="solid"/>
                    </a:ln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ts val="1240"/>
                        </a:lnSpc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20%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UCR*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3515">
                <a:tc>
                  <a:txBody>
                    <a:bodyPr/>
                    <a:lstStyle/>
                    <a:p>
                      <a:pPr algn="ctr">
                        <a:lnSpc>
                          <a:spcPts val="1250"/>
                        </a:lnSpc>
                      </a:pPr>
                      <a:r>
                        <a:rPr sz="1050" spc="-20" dirty="0">
                          <a:latin typeface="Calibri"/>
                          <a:cs typeface="Calibri"/>
                        </a:rPr>
                        <a:t>20%*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ts val="1250"/>
                        </a:lnSpc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20%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UCR*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50" spc="-20" dirty="0">
                          <a:latin typeface="Calibri"/>
                          <a:cs typeface="Calibri"/>
                        </a:rPr>
                        <a:t>50%*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60960" marB="0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6350" algn="ctr">
                        <a:lnSpc>
                          <a:spcPct val="100000"/>
                        </a:lnSpc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50%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UCR*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60960" marB="0">
                    <a:lnL w="9525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sz="1050" spc="-20" dirty="0">
                          <a:latin typeface="Calibri"/>
                          <a:cs typeface="Calibri"/>
                        </a:rPr>
                        <a:t>50%*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ts val="1240"/>
                        </a:lnSpc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50%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UCR*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5511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Child</a:t>
                      </a:r>
                      <a:r>
                        <a:rPr sz="105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Only—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50%*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($3,000</a:t>
                      </a:r>
                      <a:r>
                        <a:rPr sz="105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lifetime</a:t>
                      </a:r>
                      <a:r>
                        <a:rPr sz="105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max)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02870" marB="0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144780" marR="24130" indent="-106680">
                        <a:lnSpc>
                          <a:spcPct val="115700"/>
                        </a:lnSpc>
                        <a:spcBef>
                          <a:spcPts val="61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Child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Only—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50% of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UCR*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($3,000</a:t>
                      </a:r>
                      <a:r>
                        <a:rPr sz="105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lifetime</a:t>
                      </a:r>
                      <a:r>
                        <a:rPr sz="105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max)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77470" marB="0">
                    <a:lnL w="9525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5363717" y="5618226"/>
            <a:ext cx="1736089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dirty="0">
                <a:latin typeface="Calibri"/>
                <a:cs typeface="Calibri"/>
              </a:rPr>
              <a:t>*After</a:t>
            </a:r>
            <a:r>
              <a:rPr sz="1050" spc="-4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deductible</a:t>
            </a:r>
            <a:r>
              <a:rPr sz="1050" spc="-4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has</a:t>
            </a:r>
            <a:r>
              <a:rPr sz="1050" spc="-4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been</a:t>
            </a:r>
            <a:r>
              <a:rPr sz="1050" spc="-40" dirty="0">
                <a:latin typeface="Calibri"/>
                <a:cs typeface="Calibri"/>
              </a:rPr>
              <a:t> </a:t>
            </a:r>
            <a:r>
              <a:rPr sz="1050" spc="-25" dirty="0">
                <a:latin typeface="Calibri"/>
                <a:cs typeface="Calibri"/>
              </a:rPr>
              <a:t>met</a:t>
            </a:r>
            <a:endParaRPr sz="1050">
              <a:latin typeface="Calibri"/>
              <a:cs typeface="Calibri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660768" y="1419199"/>
          <a:ext cx="3393440" cy="41871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74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8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2405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050" b="1" spc="-25" dirty="0">
                          <a:solidFill>
                            <a:srgbClr val="FFFFF0"/>
                          </a:solidFill>
                          <a:latin typeface="Calibri"/>
                          <a:cs typeface="Calibri"/>
                        </a:rPr>
                        <a:t>HMO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5875" marB="0"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808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386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50"/>
                        </a:spcBef>
                      </a:pP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In-Network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20650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9560"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1050" b="1" dirty="0">
                          <a:solidFill>
                            <a:srgbClr val="FFFFF0"/>
                          </a:solidFill>
                          <a:latin typeface="Calibri"/>
                          <a:cs typeface="Calibri"/>
                        </a:rPr>
                        <a:t>Core</a:t>
                      </a:r>
                      <a:r>
                        <a:rPr sz="1050" b="1" spc="-15" dirty="0">
                          <a:solidFill>
                            <a:srgbClr val="FFFFF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solidFill>
                            <a:srgbClr val="FFFFF0"/>
                          </a:solidFill>
                          <a:latin typeface="Calibri"/>
                          <a:cs typeface="Calibri"/>
                        </a:rPr>
                        <a:t>Benefits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63500" marB="0"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1050" b="1" spc="-10" dirty="0">
                          <a:solidFill>
                            <a:srgbClr val="FFFFF0"/>
                          </a:solidFill>
                          <a:latin typeface="Calibri"/>
                          <a:cs typeface="Calibri"/>
                        </a:rPr>
                        <a:t>Postdoc</a:t>
                      </a:r>
                      <a:r>
                        <a:rPr sz="1050" b="1" dirty="0">
                          <a:solidFill>
                            <a:srgbClr val="FFFFF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20" dirty="0">
                          <a:solidFill>
                            <a:srgbClr val="FFFFF0"/>
                          </a:solidFill>
                          <a:latin typeface="Calibri"/>
                          <a:cs typeface="Calibri"/>
                        </a:rPr>
                        <a:t>Pays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63500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522C8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748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Annual 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Deductible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778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50" spc="-20" dirty="0">
                          <a:latin typeface="Calibri"/>
                          <a:cs typeface="Calibri"/>
                        </a:rPr>
                        <a:t>None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06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Annual</a:t>
                      </a:r>
                      <a:r>
                        <a:rPr sz="105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Benefit</a:t>
                      </a:r>
                      <a:r>
                        <a:rPr sz="105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Maximums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905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Unlimited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905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653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050" b="1" u="sng" spc="-10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cs typeface="Calibri"/>
                        </a:rPr>
                        <a:t>PREVENTIVE/DIAGNOSTIC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905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4945"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Routine</a:t>
                      </a:r>
                      <a:r>
                        <a:rPr sz="1050" b="1" spc="-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Exam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ts val="1240"/>
                        </a:lnSpc>
                      </a:pPr>
                      <a:r>
                        <a:rPr sz="1050" spc="-25" dirty="0">
                          <a:latin typeface="Calibri"/>
                          <a:cs typeface="Calibri"/>
                        </a:rPr>
                        <a:t>$0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4945"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Teeth</a:t>
                      </a:r>
                      <a:r>
                        <a:rPr sz="105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Cleanings</a:t>
                      </a:r>
                      <a:r>
                        <a:rPr sz="105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(Prophylaxis)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ts val="1240"/>
                        </a:lnSpc>
                      </a:pPr>
                      <a:r>
                        <a:rPr sz="1050" spc="-25" dirty="0">
                          <a:latin typeface="Calibri"/>
                          <a:cs typeface="Calibri"/>
                        </a:rPr>
                        <a:t>$0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X-</a:t>
                      </a:r>
                      <a:r>
                        <a:rPr sz="105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rays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ts val="1240"/>
                        </a:lnSpc>
                      </a:pPr>
                      <a:r>
                        <a:rPr sz="1050" spc="-25" dirty="0">
                          <a:latin typeface="Calibri"/>
                          <a:cs typeface="Calibri"/>
                        </a:rPr>
                        <a:t>$0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717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050" b="1" u="sng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cs typeface="Calibri"/>
                        </a:rPr>
                        <a:t>BASIC</a:t>
                      </a:r>
                      <a:r>
                        <a:rPr sz="1050" b="1" u="sng" spc="-15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u="sng" spc="-10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cs typeface="Calibri"/>
                        </a:rPr>
                        <a:t>PROCEDURES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9685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4945"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Fillings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ts val="1240"/>
                        </a:lnSpc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Varies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up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$63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Copay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4945"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Endodontics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1240"/>
                        </a:lnSpc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Varies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up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$400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Copay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4945"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Periodontics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1240"/>
                        </a:lnSpc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Varies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up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$231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Copay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Oral</a:t>
                      </a:r>
                      <a:r>
                        <a:rPr sz="105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Surgery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1240"/>
                        </a:lnSpc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Varies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up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$259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Copay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653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050" b="1" u="sng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cs typeface="Calibri"/>
                        </a:rPr>
                        <a:t>MAJOR</a:t>
                      </a:r>
                      <a:r>
                        <a:rPr sz="1050" b="1" u="sng" spc="-30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u="sng" spc="-10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cs typeface="Calibri"/>
                        </a:rPr>
                        <a:t>PROCEDURES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905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4945"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Crowns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1240"/>
                        </a:lnSpc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Varies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up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$511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Copay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Dentures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ts val="1240"/>
                        </a:lnSpc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Varies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up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$709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Copay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27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b="1" u="sng" spc="-10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cs typeface="Calibri"/>
                        </a:rPr>
                        <a:t>ORTHODONTIA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Child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ts val="1200"/>
                        </a:lnSpc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$3,070</a:t>
                      </a:r>
                      <a:r>
                        <a:rPr sz="105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Copay*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5575">
                <a:tc>
                  <a:txBody>
                    <a:bodyPr/>
                    <a:lstStyle/>
                    <a:p>
                      <a:pPr algn="ctr">
                        <a:lnSpc>
                          <a:spcPts val="1130"/>
                        </a:lnSpc>
                      </a:pP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Adult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ts val="1130"/>
                        </a:lnSpc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$3,430</a:t>
                      </a:r>
                      <a:r>
                        <a:rPr sz="105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Copay*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  <p:sp>
        <p:nvSpPr>
          <p:cNvPr id="8" name="object 8"/>
          <p:cNvSpPr txBox="1"/>
          <p:nvPr/>
        </p:nvSpPr>
        <p:spPr>
          <a:xfrm>
            <a:off x="1569466" y="5612129"/>
            <a:ext cx="2493645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i="1" dirty="0">
                <a:latin typeface="Calibri"/>
                <a:cs typeface="Calibri"/>
              </a:rPr>
              <a:t>*</a:t>
            </a:r>
            <a:r>
              <a:rPr sz="1050" dirty="0">
                <a:latin typeface="Calibri"/>
                <a:cs typeface="Calibri"/>
              </a:rPr>
              <a:t>Does</a:t>
            </a:r>
            <a:r>
              <a:rPr sz="1050" spc="-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not include </a:t>
            </a:r>
            <a:r>
              <a:rPr sz="1050" spc="-10" dirty="0">
                <a:latin typeface="Calibri"/>
                <a:cs typeface="Calibri"/>
              </a:rPr>
              <a:t>start-</a:t>
            </a:r>
            <a:r>
              <a:rPr sz="1050" dirty="0">
                <a:latin typeface="Calibri"/>
                <a:cs typeface="Calibri"/>
              </a:rPr>
              <a:t>up</a:t>
            </a:r>
            <a:r>
              <a:rPr sz="1050" spc="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and </a:t>
            </a:r>
            <a:r>
              <a:rPr sz="1050" spc="-10" dirty="0">
                <a:latin typeface="Calibri"/>
                <a:cs typeface="Calibri"/>
              </a:rPr>
              <a:t>retention </a:t>
            </a:r>
            <a:r>
              <a:rPr sz="1050" spc="-20" dirty="0">
                <a:latin typeface="Calibri"/>
                <a:cs typeface="Calibri"/>
              </a:rPr>
              <a:t>fees</a:t>
            </a:r>
            <a:endParaRPr sz="105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92351" y="974900"/>
            <a:ext cx="1787824" cy="328194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3811270" y="9674621"/>
            <a:ext cx="150495" cy="15176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850" spc="-25" dirty="0">
                <a:latin typeface="Arial"/>
                <a:cs typeface="Arial"/>
              </a:rPr>
              <a:t>18</a:t>
            </a:r>
            <a:endParaRPr sz="8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71180" y="7632586"/>
            <a:ext cx="3856871" cy="2350754"/>
          </a:xfrm>
          <a:prstGeom prst="rect">
            <a:avLst/>
          </a:prstGeom>
        </p:spPr>
      </p:pic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060056" y="988314"/>
          <a:ext cx="5641975" cy="43649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57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6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779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378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FFFFFF"/>
                      </a:solidFill>
                      <a:prstDash val="solid"/>
                    </a:lnR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1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In-Network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64769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Out-of-Network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64769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7350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890"/>
                        </a:spcBef>
                      </a:pP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Core</a:t>
                      </a:r>
                      <a:r>
                        <a:rPr sz="105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Benefits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13030" marB="0"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90"/>
                        </a:spcBef>
                      </a:pPr>
                      <a:r>
                        <a:rPr sz="1050" b="1" spc="-10" dirty="0">
                          <a:solidFill>
                            <a:srgbClr val="FFFFF0"/>
                          </a:solidFill>
                          <a:latin typeface="Calibri"/>
                          <a:cs typeface="Calibri"/>
                        </a:rPr>
                        <a:t>Postdoc</a:t>
                      </a:r>
                      <a:r>
                        <a:rPr sz="1050" b="1" dirty="0">
                          <a:solidFill>
                            <a:srgbClr val="FFFFF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20" dirty="0">
                          <a:solidFill>
                            <a:srgbClr val="FFFFF0"/>
                          </a:solidFill>
                          <a:latin typeface="Calibri"/>
                          <a:cs typeface="Calibri"/>
                        </a:rPr>
                        <a:t>Pays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13030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522C8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1015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669290">
                        <a:lnSpc>
                          <a:spcPct val="100000"/>
                        </a:lnSpc>
                      </a:pP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Vision</a:t>
                      </a:r>
                      <a:r>
                        <a:rPr sz="105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Examinations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7145" marB="0"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$10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Copay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71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4445" algn="ctr">
                        <a:lnSpc>
                          <a:spcPct val="100000"/>
                        </a:lnSpc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$40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Allowance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7145" marB="0">
                    <a:lnL w="6350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FFFFFF"/>
                      </a:solidFill>
                      <a:prstDash val="solid"/>
                    </a:lnT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558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7145" marB="0"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Every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12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Months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5875" marB="0">
                    <a:lnL w="6350">
                      <a:solidFill>
                        <a:srgbClr val="000000"/>
                      </a:solidFill>
                      <a:prstDash val="solid"/>
                    </a:lnL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878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Corrective</a:t>
                      </a:r>
                      <a:r>
                        <a:rPr sz="1050" b="1" spc="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Lenses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8255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$10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Copay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5080" algn="ctr">
                        <a:lnSpc>
                          <a:spcPct val="100000"/>
                        </a:lnSpc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$30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$70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Allowance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34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Conventional</a:t>
                      </a:r>
                      <a:r>
                        <a:rPr sz="105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Contact</a:t>
                      </a:r>
                      <a:r>
                        <a:rPr sz="105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Lenses*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1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$200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Allowance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(15%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off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remaining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balance)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774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6985" algn="ctr">
                        <a:lnSpc>
                          <a:spcPct val="100000"/>
                        </a:lnSpc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$140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Allowance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L w="9525">
                      <a:solidFill>
                        <a:srgbClr val="000000"/>
                      </a:solidFill>
                      <a:prstDash val="solid"/>
                    </a:lnL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671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Medically</a:t>
                      </a:r>
                      <a:r>
                        <a:rPr sz="105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Necessary</a:t>
                      </a:r>
                      <a:r>
                        <a:rPr sz="105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Contact</a:t>
                      </a:r>
                      <a:r>
                        <a:rPr sz="105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Lenses*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59690" marB="0">
                    <a:lnR w="6350">
                      <a:solidFill>
                        <a:srgbClr val="000000"/>
                      </a:solidFill>
                      <a:prstDash val="solid"/>
                    </a:lnR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$0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Copay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596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$210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Allowance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59690" marB="0">
                    <a:lnL w="9525">
                      <a:solidFill>
                        <a:srgbClr val="000000"/>
                      </a:solidFill>
                      <a:prstDash val="solid"/>
                    </a:lnL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55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Every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12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Months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7145" marB="0">
                    <a:lnL w="6350">
                      <a:solidFill>
                        <a:srgbClr val="000000"/>
                      </a:solidFill>
                      <a:prstDash val="solid"/>
                    </a:lnL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8514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Frames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889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$200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Allowance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(20%</a:t>
                      </a:r>
                      <a:r>
                        <a:rPr sz="105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off</a:t>
                      </a:r>
                      <a:r>
                        <a:rPr sz="105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remaining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balance)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438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4445" algn="ctr">
                        <a:lnSpc>
                          <a:spcPct val="100000"/>
                        </a:lnSpc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$140</a:t>
                      </a:r>
                      <a:r>
                        <a:rPr sz="105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Allowance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889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145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89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Every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12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Months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4130" marB="0">
                    <a:lnL w="6350">
                      <a:solidFill>
                        <a:srgbClr val="000000"/>
                      </a:solidFill>
                      <a:prstDash val="solid"/>
                    </a:lnL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4324350" y="5372100"/>
            <a:ext cx="238760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dirty="0">
                <a:latin typeface="Calibri"/>
                <a:cs typeface="Calibri"/>
              </a:rPr>
              <a:t>*Materials</a:t>
            </a:r>
            <a:r>
              <a:rPr sz="1050" spc="-2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only;</a:t>
            </a:r>
            <a:r>
              <a:rPr sz="1050" spc="-1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In</a:t>
            </a:r>
            <a:r>
              <a:rPr sz="1050" spc="-2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lieu</a:t>
            </a:r>
            <a:r>
              <a:rPr sz="1050" spc="-1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of</a:t>
            </a:r>
            <a:r>
              <a:rPr sz="1050" spc="-2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corrective</a:t>
            </a:r>
            <a:r>
              <a:rPr sz="1050" spc="-15" dirty="0">
                <a:latin typeface="Calibri"/>
                <a:cs typeface="Calibri"/>
              </a:rPr>
              <a:t> </a:t>
            </a:r>
            <a:r>
              <a:rPr sz="1050" spc="-10" dirty="0">
                <a:latin typeface="Calibri"/>
                <a:cs typeface="Calibri"/>
              </a:rPr>
              <a:t>glasses</a:t>
            </a:r>
            <a:endParaRPr sz="1050">
              <a:latin typeface="Calibri"/>
              <a:cs typeface="Calibri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468630" y="5944870"/>
          <a:ext cx="6835140" cy="162877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8351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marL="36195">
                        <a:lnSpc>
                          <a:spcPts val="1710"/>
                        </a:lnSpc>
                      </a:pPr>
                      <a:r>
                        <a:rPr sz="1800" spc="-1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Additional</a:t>
                      </a:r>
                      <a:r>
                        <a:rPr sz="1800" spc="-15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Features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4984">
                <a:tc>
                  <a:txBody>
                    <a:bodyPr/>
                    <a:lstStyle/>
                    <a:p>
                      <a:pPr marL="36195" marR="146685">
                        <a:lnSpc>
                          <a:spcPct val="116199"/>
                        </a:lnSpc>
                        <a:spcBef>
                          <a:spcPts val="60"/>
                        </a:spcBef>
                      </a:pPr>
                      <a:r>
                        <a:rPr sz="1050" b="1" spc="-10" dirty="0">
                          <a:latin typeface="Calibri"/>
                          <a:cs typeface="Calibri"/>
                        </a:rPr>
                        <a:t>Eye</a:t>
                      </a:r>
                      <a:r>
                        <a:rPr sz="1050" b="1" spc="-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latin typeface="Calibri"/>
                          <a:cs typeface="Calibri"/>
                        </a:rPr>
                        <a:t>Care</a:t>
                      </a:r>
                      <a:r>
                        <a:rPr sz="1050" b="1" spc="-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Supplies:</a:t>
                      </a:r>
                      <a:r>
                        <a:rPr sz="1050" b="1" spc="2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Receive</a:t>
                      </a:r>
                      <a:r>
                        <a:rPr sz="105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20%</a:t>
                      </a:r>
                      <a:r>
                        <a:rPr sz="105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off</a:t>
                      </a:r>
                      <a:r>
                        <a:rPr sz="105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retail</a:t>
                      </a:r>
                      <a:r>
                        <a:rPr sz="105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price</a:t>
                      </a:r>
                      <a:r>
                        <a:rPr sz="105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5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eye</a:t>
                      </a:r>
                      <a:r>
                        <a:rPr sz="105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care</a:t>
                      </a:r>
                      <a:r>
                        <a:rPr sz="105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supplies</a:t>
                      </a:r>
                      <a:r>
                        <a:rPr sz="105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like</a:t>
                      </a:r>
                      <a:r>
                        <a:rPr sz="105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cleaning</a:t>
                      </a:r>
                      <a:r>
                        <a:rPr sz="105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cloths</a:t>
                      </a:r>
                      <a:r>
                        <a:rPr sz="105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5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solutions</a:t>
                      </a:r>
                      <a:r>
                        <a:rPr sz="1050" spc="-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purchased</a:t>
                      </a:r>
                      <a:r>
                        <a:rPr sz="1050" spc="-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at</a:t>
                      </a:r>
                      <a:r>
                        <a:rPr sz="1050" spc="-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25" dirty="0">
                          <a:latin typeface="Calibri"/>
                          <a:cs typeface="Calibri"/>
                        </a:rPr>
                        <a:t>in-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network providers</a:t>
                      </a:r>
                      <a:r>
                        <a:rPr sz="1050" spc="-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(not</a:t>
                      </a:r>
                      <a:r>
                        <a:rPr sz="1050" spc="-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valid</a:t>
                      </a:r>
                      <a:r>
                        <a:rPr sz="1050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on</a:t>
                      </a:r>
                      <a:r>
                        <a:rPr sz="1050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doctor's</a:t>
                      </a:r>
                      <a:r>
                        <a:rPr sz="1050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services</a:t>
                      </a:r>
                      <a:r>
                        <a:rPr sz="1050" spc="-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050" spc="-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contact</a:t>
                      </a:r>
                      <a:r>
                        <a:rPr sz="1050" spc="-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lenses).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4970"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1050" b="1" spc="-10" dirty="0">
                          <a:latin typeface="Calibri"/>
                          <a:cs typeface="Calibri"/>
                        </a:rPr>
                        <a:t>Laser</a:t>
                      </a:r>
                      <a:r>
                        <a:rPr sz="1050" b="1" spc="-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latin typeface="Calibri"/>
                          <a:cs typeface="Calibri"/>
                        </a:rPr>
                        <a:t>Vision</a:t>
                      </a:r>
                      <a:r>
                        <a:rPr sz="1050" b="1" spc="-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Correction:</a:t>
                      </a:r>
                      <a:r>
                        <a:rPr sz="1050" b="1" spc="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Save</a:t>
                      </a:r>
                      <a:r>
                        <a:rPr sz="105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15%</a:t>
                      </a:r>
                      <a:r>
                        <a:rPr sz="105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off</a:t>
                      </a:r>
                      <a:r>
                        <a:rPr sz="105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retail</a:t>
                      </a:r>
                      <a:r>
                        <a:rPr sz="105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price</a:t>
                      </a:r>
                      <a:r>
                        <a:rPr sz="105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05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5%</a:t>
                      </a:r>
                      <a:r>
                        <a:rPr sz="105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off</a:t>
                      </a:r>
                      <a:r>
                        <a:rPr sz="105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promotional</a:t>
                      </a:r>
                      <a:r>
                        <a:rPr sz="105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price</a:t>
                      </a:r>
                      <a:r>
                        <a:rPr sz="105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5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LASIK</a:t>
                      </a:r>
                      <a:r>
                        <a:rPr sz="105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05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PRK</a:t>
                      </a:r>
                      <a:r>
                        <a:rPr sz="105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procedures.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9525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marL="36195" marR="86995">
                        <a:lnSpc>
                          <a:spcPct val="116199"/>
                        </a:lnSpc>
                        <a:spcBef>
                          <a:spcPts val="535"/>
                        </a:spcBef>
                      </a:pPr>
                      <a:r>
                        <a:rPr sz="1050" b="1" dirty="0">
                          <a:latin typeface="Calibri"/>
                          <a:cs typeface="Calibri"/>
                        </a:rPr>
                        <a:t>Replacement</a:t>
                      </a:r>
                      <a:r>
                        <a:rPr sz="1050" b="1" spc="-1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latin typeface="Calibri"/>
                          <a:cs typeface="Calibri"/>
                        </a:rPr>
                        <a:t>Contact</a:t>
                      </a:r>
                      <a:r>
                        <a:rPr sz="1050" b="1" spc="-1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latin typeface="Calibri"/>
                          <a:cs typeface="Calibri"/>
                        </a:rPr>
                        <a:t>Lens</a:t>
                      </a:r>
                      <a:r>
                        <a:rPr sz="1050" b="1" spc="-1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Purchases:</a:t>
                      </a:r>
                      <a:r>
                        <a:rPr sz="1050" b="1" spc="3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Visit</a:t>
                      </a:r>
                      <a:r>
                        <a:rPr sz="105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u="sng" spc="-10" dirty="0">
                          <a:solidFill>
                            <a:srgbClr val="2952A4"/>
                          </a:solidFill>
                          <a:uFill>
                            <a:solidFill>
                              <a:srgbClr val="2952A4"/>
                            </a:solidFill>
                          </a:uFill>
                          <a:latin typeface="Calibri"/>
                          <a:cs typeface="Calibri"/>
                          <a:hlinkClick r:id="rId3"/>
                        </a:rPr>
                        <a:t>www.eyemedcontacts.com</a:t>
                      </a:r>
                      <a:r>
                        <a:rPr sz="1050" u="none" spc="-55" dirty="0">
                          <a:solidFill>
                            <a:srgbClr val="2952A4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u="none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u="none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u="none" dirty="0">
                          <a:latin typeface="Calibri"/>
                          <a:cs typeface="Calibri"/>
                        </a:rPr>
                        <a:t>order</a:t>
                      </a:r>
                      <a:r>
                        <a:rPr sz="1050" u="none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u="none" spc="-10" dirty="0">
                          <a:latin typeface="Calibri"/>
                          <a:cs typeface="Calibri"/>
                        </a:rPr>
                        <a:t>replacement</a:t>
                      </a:r>
                      <a:r>
                        <a:rPr sz="1050" u="none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u="none" spc="-10" dirty="0">
                          <a:latin typeface="Calibri"/>
                          <a:cs typeface="Calibri"/>
                        </a:rPr>
                        <a:t>contact</a:t>
                      </a:r>
                      <a:r>
                        <a:rPr sz="1050" u="none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u="none" spc="-10" dirty="0">
                          <a:latin typeface="Calibri"/>
                          <a:cs typeface="Calibri"/>
                        </a:rPr>
                        <a:t>lenses</a:t>
                      </a:r>
                      <a:r>
                        <a:rPr sz="1050" u="none" spc="-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u="none" dirty="0">
                          <a:latin typeface="Calibri"/>
                          <a:cs typeface="Calibri"/>
                        </a:rPr>
                        <a:t>at</a:t>
                      </a:r>
                      <a:r>
                        <a:rPr sz="1050" u="none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u="none" spc="-10" dirty="0">
                          <a:latin typeface="Calibri"/>
                          <a:cs typeface="Calibri"/>
                        </a:rPr>
                        <a:t>less</a:t>
                      </a:r>
                      <a:r>
                        <a:rPr sz="1050" u="none" spc="-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u="none" dirty="0">
                          <a:latin typeface="Calibri"/>
                          <a:cs typeface="Calibri"/>
                        </a:rPr>
                        <a:t>than</a:t>
                      </a:r>
                      <a:r>
                        <a:rPr sz="1050" u="none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u="none" spc="-10" dirty="0">
                          <a:latin typeface="Calibri"/>
                          <a:cs typeface="Calibri"/>
                        </a:rPr>
                        <a:t>retail price.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67945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object 6"/>
          <p:cNvSpPr/>
          <p:nvPr/>
        </p:nvSpPr>
        <p:spPr>
          <a:xfrm>
            <a:off x="0" y="26796"/>
            <a:ext cx="7771130" cy="777240"/>
          </a:xfrm>
          <a:custGeom>
            <a:avLst/>
            <a:gdLst/>
            <a:ahLst/>
            <a:cxnLst/>
            <a:rect l="l" t="t" r="r" b="b"/>
            <a:pathLst>
              <a:path w="7771130" h="777240">
                <a:moveTo>
                  <a:pt x="7770753" y="0"/>
                </a:moveTo>
                <a:lnTo>
                  <a:pt x="0" y="0"/>
                </a:lnTo>
                <a:lnTo>
                  <a:pt x="0" y="777240"/>
                </a:lnTo>
                <a:lnTo>
                  <a:pt x="7770753" y="777240"/>
                </a:lnTo>
                <a:lnTo>
                  <a:pt x="7770753" y="0"/>
                </a:lnTo>
                <a:close/>
              </a:path>
            </a:pathLst>
          </a:custGeom>
          <a:solidFill>
            <a:srgbClr val="522C8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14930">
              <a:lnSpc>
                <a:spcPct val="100000"/>
              </a:lnSpc>
              <a:spcBef>
                <a:spcPts val="100"/>
              </a:spcBef>
            </a:pPr>
            <a:r>
              <a:rPr dirty="0"/>
              <a:t>VISION </a:t>
            </a:r>
            <a:r>
              <a:rPr spc="-20" dirty="0"/>
              <a:t>PLAN</a:t>
            </a: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695575" y="990206"/>
            <a:ext cx="2381250" cy="577100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3807459" y="9759964"/>
            <a:ext cx="150495" cy="15176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850" spc="-25" dirty="0">
                <a:latin typeface="Arial"/>
                <a:cs typeface="Arial"/>
              </a:rPr>
              <a:t>19</a:t>
            </a:r>
            <a:endParaRPr sz="8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1844"/>
            <a:ext cx="7772400" cy="777240"/>
          </a:xfrm>
          <a:custGeom>
            <a:avLst/>
            <a:gdLst/>
            <a:ahLst/>
            <a:cxnLst/>
            <a:rect l="l" t="t" r="r" b="b"/>
            <a:pathLst>
              <a:path w="7772400" h="777240">
                <a:moveTo>
                  <a:pt x="7772400" y="0"/>
                </a:moveTo>
                <a:lnTo>
                  <a:pt x="0" y="0"/>
                </a:lnTo>
                <a:lnTo>
                  <a:pt x="0" y="777240"/>
                </a:lnTo>
                <a:lnTo>
                  <a:pt x="7772400" y="777240"/>
                </a:lnTo>
                <a:lnTo>
                  <a:pt x="7772400" y="0"/>
                </a:lnTo>
                <a:close/>
              </a:path>
            </a:pathLst>
          </a:custGeom>
          <a:solidFill>
            <a:srgbClr val="522C8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87270">
              <a:lnSpc>
                <a:spcPct val="100000"/>
              </a:lnSpc>
              <a:spcBef>
                <a:spcPts val="100"/>
              </a:spcBef>
            </a:pPr>
            <a:r>
              <a:rPr dirty="0"/>
              <a:t>LIFE</a:t>
            </a:r>
            <a:r>
              <a:rPr spc="-15" dirty="0"/>
              <a:t> </a:t>
            </a:r>
            <a:r>
              <a:rPr dirty="0"/>
              <a:t>|</a:t>
            </a:r>
            <a:r>
              <a:rPr spc="-15" dirty="0"/>
              <a:t> </a:t>
            </a:r>
            <a:r>
              <a:rPr dirty="0"/>
              <a:t>AD&amp;D</a:t>
            </a:r>
            <a:r>
              <a:rPr spc="-15" dirty="0"/>
              <a:t> </a:t>
            </a:r>
            <a:r>
              <a:rPr spc="-20" dirty="0"/>
              <a:t>PLAN</a:t>
            </a: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895362" y="2213863"/>
          <a:ext cx="5963285" cy="9823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4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232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1780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1050" b="1" dirty="0">
                          <a:solidFill>
                            <a:srgbClr val="FFFFF0"/>
                          </a:solidFill>
                          <a:latin typeface="Calibri"/>
                          <a:cs typeface="Calibri"/>
                        </a:rPr>
                        <a:t>Core</a:t>
                      </a:r>
                      <a:r>
                        <a:rPr sz="1050" b="1" spc="-15" dirty="0">
                          <a:solidFill>
                            <a:srgbClr val="FFFFF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solidFill>
                            <a:srgbClr val="FFFFF0"/>
                          </a:solidFill>
                          <a:latin typeface="Calibri"/>
                          <a:cs typeface="Calibri"/>
                        </a:rPr>
                        <a:t>Benefits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55244" marB="0"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1050" b="1" dirty="0">
                          <a:solidFill>
                            <a:srgbClr val="FFFFF0"/>
                          </a:solidFill>
                          <a:latin typeface="Calibri"/>
                          <a:cs typeface="Calibri"/>
                        </a:rPr>
                        <a:t>Life</a:t>
                      </a:r>
                      <a:r>
                        <a:rPr sz="1050" b="1" spc="-25" dirty="0">
                          <a:solidFill>
                            <a:srgbClr val="FFFFF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rgbClr val="FFFFF0"/>
                          </a:solidFill>
                          <a:latin typeface="Calibri"/>
                          <a:cs typeface="Calibri"/>
                        </a:rPr>
                        <a:t>and</a:t>
                      </a:r>
                      <a:r>
                        <a:rPr sz="1050" b="1" spc="-15" dirty="0">
                          <a:solidFill>
                            <a:srgbClr val="FFFFF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solidFill>
                            <a:srgbClr val="FFFFF0"/>
                          </a:solidFill>
                          <a:latin typeface="Calibri"/>
                          <a:cs typeface="Calibri"/>
                        </a:rPr>
                        <a:t>AD&amp;D*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55244" marB="0">
                    <a:lnL w="9525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522C8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401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Basic</a:t>
                      </a:r>
                      <a:r>
                        <a:rPr sz="1050" b="1" spc="-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Life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86995" marB="0">
                    <a:lnR w="63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$50,000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86995" marB="0">
                    <a:lnL w="6350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655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Accidental</a:t>
                      </a:r>
                      <a:r>
                        <a:rPr sz="105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Death &amp;</a:t>
                      </a:r>
                      <a:r>
                        <a:rPr sz="105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Dismemberment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0795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$50,000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0795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2002282" y="3195573"/>
            <a:ext cx="485775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b="1" dirty="0">
                <a:latin typeface="Calibri"/>
                <a:cs typeface="Calibri"/>
              </a:rPr>
              <a:t>*</a:t>
            </a:r>
            <a:r>
              <a:rPr sz="1050" dirty="0">
                <a:latin typeface="Calibri"/>
                <a:cs typeface="Calibri"/>
              </a:rPr>
              <a:t>Automatic</a:t>
            </a:r>
            <a:r>
              <a:rPr sz="1050" spc="-1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enrollment,</a:t>
            </a:r>
            <a:r>
              <a:rPr sz="1050" spc="-1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paid</a:t>
            </a:r>
            <a:r>
              <a:rPr sz="1050" spc="-1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for</a:t>
            </a:r>
            <a:r>
              <a:rPr sz="1050" spc="-1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by</a:t>
            </a:r>
            <a:r>
              <a:rPr sz="1050" spc="-1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the</a:t>
            </a:r>
            <a:r>
              <a:rPr sz="1050" spc="-1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University</a:t>
            </a:r>
            <a:r>
              <a:rPr sz="1050" spc="-1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(with</a:t>
            </a:r>
            <a:r>
              <a:rPr sz="1050" spc="-1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the</a:t>
            </a:r>
            <a:r>
              <a:rPr sz="1050" spc="-15" dirty="0">
                <a:latin typeface="Calibri"/>
                <a:cs typeface="Calibri"/>
              </a:rPr>
              <a:t> </a:t>
            </a:r>
            <a:r>
              <a:rPr sz="1050" spc="-10" dirty="0">
                <a:latin typeface="Calibri"/>
                <a:cs typeface="Calibri"/>
              </a:rPr>
              <a:t>exception</a:t>
            </a:r>
            <a:r>
              <a:rPr sz="1050" spc="-2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of</a:t>
            </a:r>
            <a:r>
              <a:rPr sz="1050" spc="-2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Direct</a:t>
            </a:r>
            <a:r>
              <a:rPr sz="1050" spc="-15" dirty="0">
                <a:latin typeface="Calibri"/>
                <a:cs typeface="Calibri"/>
              </a:rPr>
              <a:t> </a:t>
            </a:r>
            <a:r>
              <a:rPr sz="1050" spc="-10" dirty="0">
                <a:latin typeface="Calibri"/>
                <a:cs typeface="Calibri"/>
              </a:rPr>
              <a:t>Postdocs)</a:t>
            </a:r>
            <a:endParaRPr sz="105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434212" y="8535669"/>
            <a:ext cx="6881495" cy="940435"/>
            <a:chOff x="434212" y="8535669"/>
            <a:chExt cx="6881495" cy="940435"/>
          </a:xfrm>
        </p:grpSpPr>
        <p:sp>
          <p:nvSpPr>
            <p:cNvPr id="7" name="object 7"/>
            <p:cNvSpPr/>
            <p:nvPr/>
          </p:nvSpPr>
          <p:spPr>
            <a:xfrm>
              <a:off x="467359" y="8535669"/>
              <a:ext cx="6847840" cy="940435"/>
            </a:xfrm>
            <a:custGeom>
              <a:avLst/>
              <a:gdLst/>
              <a:ahLst/>
              <a:cxnLst/>
              <a:rect l="l" t="t" r="r" b="b"/>
              <a:pathLst>
                <a:path w="6847840" h="940434">
                  <a:moveTo>
                    <a:pt x="6691122" y="0"/>
                  </a:moveTo>
                  <a:lnTo>
                    <a:pt x="156692" y="0"/>
                  </a:lnTo>
                  <a:lnTo>
                    <a:pt x="107170" y="7982"/>
                  </a:lnTo>
                  <a:lnTo>
                    <a:pt x="64157" y="30211"/>
                  </a:lnTo>
                  <a:lnTo>
                    <a:pt x="30236" y="64108"/>
                  </a:lnTo>
                  <a:lnTo>
                    <a:pt x="7989" y="107094"/>
                  </a:lnTo>
                  <a:lnTo>
                    <a:pt x="0" y="156590"/>
                  </a:lnTo>
                  <a:lnTo>
                    <a:pt x="0" y="783412"/>
                  </a:lnTo>
                  <a:lnTo>
                    <a:pt x="7989" y="832938"/>
                  </a:lnTo>
                  <a:lnTo>
                    <a:pt x="30236" y="875952"/>
                  </a:lnTo>
                  <a:lnTo>
                    <a:pt x="64157" y="909871"/>
                  </a:lnTo>
                  <a:lnTo>
                    <a:pt x="107170" y="932116"/>
                  </a:lnTo>
                  <a:lnTo>
                    <a:pt x="156692" y="940104"/>
                  </a:lnTo>
                  <a:lnTo>
                    <a:pt x="6691122" y="940104"/>
                  </a:lnTo>
                  <a:lnTo>
                    <a:pt x="6740680" y="932116"/>
                  </a:lnTo>
                  <a:lnTo>
                    <a:pt x="6783703" y="909871"/>
                  </a:lnTo>
                  <a:lnTo>
                    <a:pt x="6817620" y="875952"/>
                  </a:lnTo>
                  <a:lnTo>
                    <a:pt x="6839856" y="832938"/>
                  </a:lnTo>
                  <a:lnTo>
                    <a:pt x="6847840" y="783412"/>
                  </a:lnTo>
                  <a:lnTo>
                    <a:pt x="6847840" y="156590"/>
                  </a:lnTo>
                  <a:lnTo>
                    <a:pt x="6839856" y="107094"/>
                  </a:lnTo>
                  <a:lnTo>
                    <a:pt x="6817620" y="64108"/>
                  </a:lnTo>
                  <a:lnTo>
                    <a:pt x="6783703" y="30211"/>
                  </a:lnTo>
                  <a:lnTo>
                    <a:pt x="6740680" y="7982"/>
                  </a:lnTo>
                  <a:lnTo>
                    <a:pt x="6691122" y="0"/>
                  </a:lnTo>
                  <a:close/>
                </a:path>
              </a:pathLst>
            </a:custGeom>
            <a:solidFill>
              <a:srgbClr val="99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4212" y="8659672"/>
              <a:ext cx="690727" cy="690727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1032002" y="8678671"/>
            <a:ext cx="5890260" cy="582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999"/>
              </a:lnSpc>
              <a:spcBef>
                <a:spcPts val="100"/>
              </a:spcBef>
            </a:pP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Please</a:t>
            </a:r>
            <a:r>
              <a:rPr sz="105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Note: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International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 postdocs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holding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 J-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visa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(and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their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J-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dependents)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DO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NOT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need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purchase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supplemental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medical</a:t>
            </a:r>
            <a:r>
              <a:rPr sz="105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evacuation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repatriation</a:t>
            </a:r>
            <a:r>
              <a:rPr sz="105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coverage to</a:t>
            </a:r>
            <a:r>
              <a:rPr sz="105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meet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 J-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105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 J-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r>
              <a:rPr sz="105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visa 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requirements.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105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Life/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AD&amp;D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plan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satisfies</a:t>
            </a:r>
            <a:r>
              <a:rPr sz="105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these</a:t>
            </a:r>
            <a:r>
              <a:rPr sz="105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requirements,</a:t>
            </a:r>
            <a:r>
              <a:rPr sz="105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even</a:t>
            </a:r>
            <a:r>
              <a:rPr sz="105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if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postdoc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waives</a:t>
            </a:r>
            <a:r>
              <a:rPr sz="105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medical,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dental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105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vision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coverage.</a:t>
            </a:r>
            <a:endParaRPr sz="1050">
              <a:latin typeface="Calibri"/>
              <a:cs typeface="Calibri"/>
            </a:endParaRPr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457200" y="3900932"/>
          <a:ext cx="6858000" cy="3789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85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67335">
                <a:tc>
                  <a:txBody>
                    <a:bodyPr/>
                    <a:lstStyle/>
                    <a:p>
                      <a:pPr marL="36195">
                        <a:lnSpc>
                          <a:spcPts val="1710"/>
                        </a:lnSpc>
                      </a:pPr>
                      <a:r>
                        <a:rPr sz="180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What</a:t>
                      </a:r>
                      <a:r>
                        <a:rPr sz="1800" spc="-55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is</a:t>
                      </a:r>
                      <a:r>
                        <a:rPr sz="1800" spc="-5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Life</a:t>
                      </a:r>
                      <a:r>
                        <a:rPr sz="1800" spc="-45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and</a:t>
                      </a:r>
                      <a:r>
                        <a:rPr sz="1800" spc="-55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AD&amp;D</a:t>
                      </a:r>
                      <a:r>
                        <a:rPr sz="1800" spc="-5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Insurance?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5170">
                <a:tc>
                  <a:txBody>
                    <a:bodyPr/>
                    <a:lstStyle/>
                    <a:p>
                      <a:pPr marL="36195" marR="181610">
                        <a:lnSpc>
                          <a:spcPct val="116199"/>
                        </a:lnSpc>
                        <a:spcBef>
                          <a:spcPts val="75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Basic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Life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insurance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helps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provide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financial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protection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event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eligible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member’s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covered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death.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Basic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Accidental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Death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Dismemberment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(AD&amp;D)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insurance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may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provide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additional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amount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event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covered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death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or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3619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dismemberment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as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result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accident.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8465"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sz="1800" spc="-1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Additional</a:t>
                      </a:r>
                      <a:r>
                        <a:rPr sz="1800" spc="-15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Features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94615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050" b="1" dirty="0">
                          <a:latin typeface="Calibri"/>
                          <a:cs typeface="Calibri"/>
                        </a:rPr>
                        <a:t>AD&amp;D</a:t>
                      </a:r>
                      <a:r>
                        <a:rPr sz="105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Seat</a:t>
                      </a:r>
                      <a:r>
                        <a:rPr sz="105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Belt</a:t>
                      </a:r>
                      <a:r>
                        <a:rPr sz="105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Benefit:</a:t>
                      </a:r>
                      <a:r>
                        <a:rPr sz="105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Up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$10,000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payable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death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as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result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car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accident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while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wearing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seat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belt.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6195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6745">
                <a:tc>
                  <a:txBody>
                    <a:bodyPr/>
                    <a:lstStyle/>
                    <a:p>
                      <a:pPr marL="36195" marR="223520" algn="just">
                        <a:lnSpc>
                          <a:spcPct val="115999"/>
                        </a:lnSpc>
                        <a:spcBef>
                          <a:spcPts val="95"/>
                        </a:spcBef>
                      </a:pPr>
                      <a:r>
                        <a:rPr sz="1050" b="1" dirty="0">
                          <a:latin typeface="Calibri"/>
                          <a:cs typeface="Calibri"/>
                        </a:rPr>
                        <a:t>AD&amp;D</a:t>
                      </a:r>
                      <a:r>
                        <a:rPr sz="105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Airbag</a:t>
                      </a:r>
                      <a:r>
                        <a:rPr sz="105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Benefit:</a:t>
                      </a:r>
                      <a:r>
                        <a:rPr sz="105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Provides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further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protection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event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covered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automobile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accident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which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AD&amp;D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Seat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Belt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Benefit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is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payable.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amount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Air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Bag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Benefit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is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lesser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(1)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$5,000;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(2)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amount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AD&amp;D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Insurance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Benefit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payable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loss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life.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2065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4030">
                <a:tc>
                  <a:txBody>
                    <a:bodyPr/>
                    <a:lstStyle/>
                    <a:p>
                      <a:pPr marL="36195" marR="140970">
                        <a:lnSpc>
                          <a:spcPts val="1460"/>
                        </a:lnSpc>
                        <a:spcBef>
                          <a:spcPts val="25"/>
                        </a:spcBef>
                      </a:pPr>
                      <a:r>
                        <a:rPr sz="1050" b="1" dirty="0">
                          <a:latin typeface="Calibri"/>
                          <a:cs typeface="Calibri"/>
                        </a:rPr>
                        <a:t>AD&amp;D</a:t>
                      </a:r>
                      <a:r>
                        <a:rPr sz="105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Family</a:t>
                      </a:r>
                      <a:r>
                        <a:rPr sz="105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Benefits:</a:t>
                      </a:r>
                      <a:r>
                        <a:rPr sz="105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Includes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benefits</a:t>
                      </a:r>
                      <a:r>
                        <a:rPr sz="105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career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adjustment,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childcare,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5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higher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education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eligible</a:t>
                      </a:r>
                      <a:r>
                        <a:rPr sz="105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surviving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family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members.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Review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Life/AD&amp;D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Summary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Plan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Description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Plan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Documents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Library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additional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details.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175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3065"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1800" spc="-1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Designating</a:t>
                      </a:r>
                      <a:r>
                        <a:rPr sz="1800" spc="-4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Your</a:t>
                      </a:r>
                      <a:r>
                        <a:rPr sz="1800" spc="-4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Beneficiary(ies)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6675" marB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marL="36195" marR="180975" algn="just">
                        <a:lnSpc>
                          <a:spcPct val="115999"/>
                        </a:lnSpc>
                        <a:spcBef>
                          <a:spcPts val="165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beneficiary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person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people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who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will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receive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life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insurance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benefit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event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passing.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contingent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beneficiary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person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people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who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will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receive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benefit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if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primary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beneficiaries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have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predeceased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insured.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Your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beneficiary(ies)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should</a:t>
                      </a:r>
                      <a:r>
                        <a:rPr sz="105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be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designated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on your enrollment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form.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05125" y="896391"/>
            <a:ext cx="1910079" cy="1235303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pc="-25" dirty="0"/>
              <a:t>20</a:t>
            </a:fld>
            <a:endParaRPr spc="-25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442373"/>
            <a:ext cx="7772400" cy="454659"/>
          </a:xfrm>
          <a:custGeom>
            <a:avLst/>
            <a:gdLst/>
            <a:ahLst/>
            <a:cxnLst/>
            <a:rect l="l" t="t" r="r" b="b"/>
            <a:pathLst>
              <a:path w="7772400" h="454660">
                <a:moveTo>
                  <a:pt x="7772400" y="0"/>
                </a:moveTo>
                <a:lnTo>
                  <a:pt x="0" y="0"/>
                </a:lnTo>
                <a:lnTo>
                  <a:pt x="0" y="454367"/>
                </a:lnTo>
                <a:lnTo>
                  <a:pt x="7772400" y="454367"/>
                </a:lnTo>
                <a:lnTo>
                  <a:pt x="7772400" y="0"/>
                </a:lnTo>
                <a:close/>
              </a:path>
            </a:pathLst>
          </a:custGeom>
          <a:solidFill>
            <a:srgbClr val="522C8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1014475" y="3461511"/>
            <a:ext cx="57448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INCOME</a:t>
            </a:r>
            <a:r>
              <a:rPr spc="-30" dirty="0"/>
              <a:t> </a:t>
            </a:r>
            <a:r>
              <a:rPr spc="-25" dirty="0"/>
              <a:t>PROTECTION—</a:t>
            </a:r>
            <a:r>
              <a:rPr spc="-20" dirty="0"/>
              <a:t>EMPLOYEE</a:t>
            </a:r>
            <a:r>
              <a:rPr spc="-25" dirty="0"/>
              <a:t> </a:t>
            </a:r>
            <a:r>
              <a:rPr spc="-10" dirty="0"/>
              <a:t>POSTDOCS</a:t>
            </a: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428625" y="4004564"/>
          <a:ext cx="6858000" cy="256730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85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68605">
                <a:tc>
                  <a:txBody>
                    <a:bodyPr/>
                    <a:lstStyle/>
                    <a:p>
                      <a:pPr marL="36195">
                        <a:lnSpc>
                          <a:spcPts val="1710"/>
                        </a:lnSpc>
                      </a:pPr>
                      <a:r>
                        <a:rPr sz="180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Extended</a:t>
                      </a:r>
                      <a:r>
                        <a:rPr sz="1800" spc="-35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Sick</a:t>
                      </a:r>
                      <a:r>
                        <a:rPr sz="1800" spc="-3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Time</a:t>
                      </a:r>
                      <a:r>
                        <a:rPr sz="1800" spc="-3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(EST)—</a:t>
                      </a:r>
                      <a:r>
                        <a:rPr sz="1800" b="1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Employee</a:t>
                      </a:r>
                      <a:r>
                        <a:rPr sz="1800" b="1" spc="-35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Postdocs</a:t>
                      </a:r>
                      <a:r>
                        <a:rPr sz="1800" b="1" spc="-3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Only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3294">
                <a:tc>
                  <a:txBody>
                    <a:bodyPr/>
                    <a:lstStyle/>
                    <a:p>
                      <a:pPr marL="36195" marR="46355">
                        <a:lnSpc>
                          <a:spcPct val="116199"/>
                        </a:lnSpc>
                        <a:spcBef>
                          <a:spcPts val="275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This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program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available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only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employee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postdocs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(not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NRSA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direct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postdocs),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takes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place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traditional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Short-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Term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Disability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(STD)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plan.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36195" marR="88265">
                        <a:lnSpc>
                          <a:spcPct val="115700"/>
                        </a:lnSpc>
                        <a:spcBef>
                          <a:spcPts val="91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Eligible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postdocs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are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automatically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enrolled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EST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six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months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from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their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original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benefits-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eligible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hire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date.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enrollment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is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required.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5180"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If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experience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accident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illness,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must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file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EST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claim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meet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following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criteria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receive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benefit: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264160" indent="-227965">
                        <a:lnSpc>
                          <a:spcPct val="100000"/>
                        </a:lnSpc>
                        <a:spcBef>
                          <a:spcPts val="1105"/>
                        </a:spcBef>
                        <a:buSzPct val="95238"/>
                        <a:buFont typeface="Symbol"/>
                        <a:buChar char=""/>
                        <a:tabLst>
                          <a:tab pos="264160" algn="l"/>
                        </a:tabLst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absent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from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work due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disability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seven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consecutive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calendar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days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264160" indent="-227965">
                        <a:lnSpc>
                          <a:spcPct val="100000"/>
                        </a:lnSpc>
                        <a:spcBef>
                          <a:spcPts val="395"/>
                        </a:spcBef>
                        <a:buSzPct val="95238"/>
                        <a:buFont typeface="Symbol"/>
                        <a:buChar char=""/>
                        <a:tabLst>
                          <a:tab pos="264160" algn="l"/>
                        </a:tabLst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eligible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EST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program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based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on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six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months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continuous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benefits-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eligible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service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111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0225"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Benefits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are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available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period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up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25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weeks.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36195">
                        <a:lnSpc>
                          <a:spcPts val="1215"/>
                        </a:lnSpc>
                        <a:spcBef>
                          <a:spcPts val="1105"/>
                        </a:spcBef>
                      </a:pPr>
                      <a:r>
                        <a:rPr sz="1050" b="1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EST</a:t>
                      </a:r>
                      <a:r>
                        <a:rPr sz="105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program</a:t>
                      </a:r>
                      <a:r>
                        <a:rPr sz="105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is</a:t>
                      </a:r>
                      <a:r>
                        <a:rPr sz="105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provided</a:t>
                      </a:r>
                      <a:r>
                        <a:rPr sz="105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at</a:t>
                      </a:r>
                      <a:r>
                        <a:rPr sz="105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105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cost</a:t>
                      </a:r>
                      <a:r>
                        <a:rPr sz="105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20" dirty="0">
                          <a:latin typeface="Calibri"/>
                          <a:cs typeface="Calibri"/>
                        </a:rPr>
                        <a:t>you.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6350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440054" y="6712204"/>
          <a:ext cx="6846570" cy="22980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8465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07340">
                <a:tc>
                  <a:txBody>
                    <a:bodyPr/>
                    <a:lstStyle/>
                    <a:p>
                      <a:pPr marL="36195">
                        <a:lnSpc>
                          <a:spcPts val="1710"/>
                        </a:lnSpc>
                      </a:pPr>
                      <a:r>
                        <a:rPr sz="1800" spc="-1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Long-</a:t>
                      </a:r>
                      <a:r>
                        <a:rPr sz="1800" spc="-25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Term</a:t>
                      </a:r>
                      <a:r>
                        <a:rPr sz="1800" spc="-45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Disability</a:t>
                      </a:r>
                      <a:r>
                        <a:rPr sz="1800" spc="-45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(LTD)</a:t>
                      </a:r>
                      <a:r>
                        <a:rPr sz="1800" spc="-5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Insurance—</a:t>
                      </a:r>
                      <a:r>
                        <a:rPr sz="1800" b="1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Employee</a:t>
                      </a:r>
                      <a:r>
                        <a:rPr sz="1800" b="1" spc="-45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Postdocs</a:t>
                      </a:r>
                      <a:r>
                        <a:rPr sz="1800" b="1" spc="-45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Only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9105">
                <a:tc>
                  <a:txBody>
                    <a:bodyPr/>
                    <a:lstStyle/>
                    <a:p>
                      <a:pPr marL="264795" marR="144145" indent="-228600">
                        <a:lnSpc>
                          <a:spcPct val="116199"/>
                        </a:lnSpc>
                        <a:spcBef>
                          <a:spcPts val="75"/>
                        </a:spcBef>
                        <a:buSzPct val="95238"/>
                        <a:buFont typeface="Symbol"/>
                        <a:buChar char=""/>
                        <a:tabLst>
                          <a:tab pos="264795" algn="l"/>
                        </a:tabLst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LTD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plan,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offered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by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Hartford,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provides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way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protect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income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if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become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disabled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lengthy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period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time.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31620">
                <a:tc>
                  <a:txBody>
                    <a:bodyPr/>
                    <a:lstStyle/>
                    <a:p>
                      <a:pPr marL="264795" marR="70485" indent="-228600">
                        <a:lnSpc>
                          <a:spcPts val="1140"/>
                        </a:lnSpc>
                        <a:spcBef>
                          <a:spcPts val="655"/>
                        </a:spcBef>
                        <a:buSzPct val="95238"/>
                        <a:buFont typeface="Symbol"/>
                        <a:buChar char=""/>
                        <a:tabLst>
                          <a:tab pos="264795" algn="l"/>
                        </a:tabLst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LTD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plan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provides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monthly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benefit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if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are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unable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perform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regular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job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(during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first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two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years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your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disability)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any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reasonable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job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(after</a:t>
                      </a:r>
                      <a:r>
                        <a:rPr sz="105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two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years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disability)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due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illness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injury.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264795" marR="282575" indent="-228600">
                        <a:lnSpc>
                          <a:spcPts val="1100"/>
                        </a:lnSpc>
                        <a:spcBef>
                          <a:spcPts val="930"/>
                        </a:spcBef>
                        <a:buClr>
                          <a:srgbClr val="000000"/>
                        </a:buClr>
                        <a:buSzPct val="95238"/>
                        <a:buFont typeface="Symbol"/>
                        <a:buChar char=""/>
                        <a:tabLst>
                          <a:tab pos="264795" algn="l"/>
                        </a:tabLst>
                      </a:pPr>
                      <a:r>
                        <a:rPr sz="105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25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Core</a:t>
                      </a:r>
                      <a:r>
                        <a:rPr sz="1050" b="1" spc="-2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plan</a:t>
                      </a:r>
                      <a:r>
                        <a:rPr sz="1050" spc="-15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provides</a:t>
                      </a:r>
                      <a:r>
                        <a:rPr sz="1050" spc="-2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50%</a:t>
                      </a:r>
                      <a:r>
                        <a:rPr sz="1050" spc="-25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spc="-2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an</a:t>
                      </a:r>
                      <a:r>
                        <a:rPr sz="1050" spc="-2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employee's</a:t>
                      </a:r>
                      <a:r>
                        <a:rPr sz="1050" spc="-2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last</a:t>
                      </a:r>
                      <a:r>
                        <a:rPr sz="1050" spc="-15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working</a:t>
                      </a:r>
                      <a:r>
                        <a:rPr sz="1050" spc="-15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University</a:t>
                      </a:r>
                      <a:r>
                        <a:rPr sz="1050" spc="-2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salary</a:t>
                      </a:r>
                      <a:r>
                        <a:rPr sz="1050" spc="-2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up</a:t>
                      </a:r>
                      <a:r>
                        <a:rPr sz="1050" spc="-15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5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25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maximum</a:t>
                      </a:r>
                      <a:r>
                        <a:rPr sz="1050" spc="-2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benefit</a:t>
                      </a:r>
                      <a:r>
                        <a:rPr sz="1050" spc="-15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spc="-2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$11,500</a:t>
                      </a:r>
                      <a:r>
                        <a:rPr sz="1050" spc="-5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25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per</a:t>
                      </a:r>
                      <a:r>
                        <a:rPr sz="1000" spc="-1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month.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264795" marR="85725" indent="-228600">
                        <a:lnSpc>
                          <a:spcPts val="1019"/>
                        </a:lnSpc>
                        <a:spcBef>
                          <a:spcPts val="994"/>
                        </a:spcBef>
                        <a:buSzPct val="95238"/>
                        <a:buFont typeface="Symbol"/>
                        <a:buChar char=""/>
                        <a:tabLst>
                          <a:tab pos="264795" algn="l"/>
                        </a:tabLst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latin typeface="Calibri"/>
                          <a:cs typeface="Calibri"/>
                        </a:rPr>
                        <a:t>Buy-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up</a:t>
                      </a:r>
                      <a:r>
                        <a:rPr sz="105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plan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provides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60%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employee's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last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working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University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salary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up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maximum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benefit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Arial"/>
                          <a:cs typeface="Arial"/>
                        </a:rPr>
                        <a:t>$13,800</a:t>
                      </a:r>
                      <a:r>
                        <a:rPr sz="105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spc="-25" dirty="0">
                          <a:latin typeface="Arial"/>
                          <a:cs typeface="Arial"/>
                        </a:rPr>
                        <a:t>per </a:t>
                      </a:r>
                      <a:r>
                        <a:rPr sz="1000" spc="-10" dirty="0">
                          <a:latin typeface="Arial"/>
                          <a:cs typeface="Arial"/>
                        </a:rPr>
                        <a:t>month.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264160" indent="-227965">
                        <a:lnSpc>
                          <a:spcPts val="1085"/>
                        </a:lnSpc>
                        <a:spcBef>
                          <a:spcPts val="780"/>
                        </a:spcBef>
                        <a:buFont typeface="Symbol"/>
                        <a:buChar char=""/>
                        <a:tabLst>
                          <a:tab pos="264160" algn="l"/>
                        </a:tabLst>
                      </a:pPr>
                      <a:r>
                        <a:rPr sz="1000" b="1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10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Core</a:t>
                      </a:r>
                      <a:r>
                        <a:rPr sz="10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LTD</a:t>
                      </a:r>
                      <a:r>
                        <a:rPr sz="10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Plan</a:t>
                      </a:r>
                      <a:r>
                        <a:rPr sz="10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is</a:t>
                      </a:r>
                      <a:r>
                        <a:rPr sz="10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provided</a:t>
                      </a:r>
                      <a:r>
                        <a:rPr sz="10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at</a:t>
                      </a:r>
                      <a:r>
                        <a:rPr sz="10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10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cost</a:t>
                      </a:r>
                      <a:r>
                        <a:rPr sz="10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to</a:t>
                      </a:r>
                      <a:r>
                        <a:rPr sz="10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you;</a:t>
                      </a:r>
                      <a:r>
                        <a:rPr sz="10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1000" b="1" spc="-10" dirty="0">
                          <a:latin typeface="Arial"/>
                          <a:cs typeface="Arial"/>
                        </a:rPr>
                        <a:t> Buy-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up</a:t>
                      </a:r>
                      <a:r>
                        <a:rPr sz="10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LTD</a:t>
                      </a:r>
                      <a:r>
                        <a:rPr sz="10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plan</a:t>
                      </a:r>
                      <a:r>
                        <a:rPr sz="10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must</a:t>
                      </a:r>
                      <a:r>
                        <a:rPr sz="10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be</a:t>
                      </a:r>
                      <a:r>
                        <a:rPr sz="10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elected</a:t>
                      </a:r>
                      <a:r>
                        <a:rPr sz="10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during</a:t>
                      </a:r>
                      <a:r>
                        <a:rPr sz="10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20" dirty="0">
                          <a:latin typeface="Arial"/>
                          <a:cs typeface="Arial"/>
                        </a:rPr>
                        <a:t>Open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264795">
                        <a:lnSpc>
                          <a:spcPts val="1000"/>
                        </a:lnSpc>
                      </a:pPr>
                      <a:r>
                        <a:rPr sz="1000" b="1" dirty="0">
                          <a:latin typeface="Arial"/>
                          <a:cs typeface="Arial"/>
                        </a:rPr>
                        <a:t>Enrollment</a:t>
                      </a:r>
                      <a:r>
                        <a:rPr sz="10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or</a:t>
                      </a:r>
                      <a:r>
                        <a:rPr sz="10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Initial</a:t>
                      </a:r>
                      <a:r>
                        <a:rPr sz="10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Enrollment</a:t>
                      </a:r>
                      <a:r>
                        <a:rPr sz="10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in</a:t>
                      </a:r>
                      <a:r>
                        <a:rPr sz="10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10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MyHR</a:t>
                      </a:r>
                      <a:r>
                        <a:rPr sz="10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system.</a:t>
                      </a:r>
                      <a:r>
                        <a:rPr sz="10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For</a:t>
                      </a:r>
                      <a:r>
                        <a:rPr sz="10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more</a:t>
                      </a:r>
                      <a:r>
                        <a:rPr sz="10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information:</a:t>
                      </a:r>
                      <a:r>
                        <a:rPr sz="10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  <a:hlinkClick r:id="rId2"/>
                        </a:rPr>
                        <a:t>Long</a:t>
                      </a:r>
                      <a:r>
                        <a:rPr sz="1000" u="sng" spc="-2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  <a:hlinkClick r:id="rId2"/>
                        </a:rPr>
                        <a:t> </a:t>
                      </a:r>
                      <a:r>
                        <a:rPr sz="10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  <a:hlinkClick r:id="rId2"/>
                        </a:rPr>
                        <a:t>Term</a:t>
                      </a:r>
                      <a:r>
                        <a:rPr sz="1000" u="sng" spc="-1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  <a:hlinkClick r:id="rId2"/>
                        </a:rPr>
                        <a:t> </a:t>
                      </a:r>
                      <a:r>
                        <a:rPr sz="100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  <a:hlinkClick r:id="rId2"/>
                        </a:rPr>
                        <a:t>Disability:</a:t>
                      </a:r>
                      <a:r>
                        <a:rPr sz="1000" u="sng" spc="-2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  <a:hlinkClick r:id="rId2"/>
                        </a:rPr>
                        <a:t> </a:t>
                      </a:r>
                      <a:r>
                        <a:rPr sz="1000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  <a:hlinkClick r:id="rId2"/>
                        </a:rPr>
                        <a:t>Human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8318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692150" y="8968231"/>
            <a:ext cx="2094230" cy="178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  <a:hlinkClick r:id="rId2"/>
              </a:rPr>
              <a:t>Resources</a:t>
            </a:r>
            <a:r>
              <a:rPr sz="1000" u="sng" spc="-40" dirty="0">
                <a:uFill>
                  <a:solidFill>
                    <a:srgbClr val="000000"/>
                  </a:solidFill>
                </a:uFill>
                <a:latin typeface="Arial"/>
                <a:cs typeface="Arial"/>
                <a:hlinkClick r:id="rId2"/>
              </a:rPr>
              <a:t> </a:t>
            </a:r>
            <a:r>
              <a:rPr sz="100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  <a:hlinkClick r:id="rId2"/>
              </a:rPr>
              <a:t>-</a:t>
            </a:r>
            <a:r>
              <a:rPr sz="1000" u="sng" spc="-30" dirty="0">
                <a:uFill>
                  <a:solidFill>
                    <a:srgbClr val="000000"/>
                  </a:solidFill>
                </a:uFill>
                <a:latin typeface="Arial"/>
                <a:cs typeface="Arial"/>
                <a:hlinkClick r:id="rId2"/>
              </a:rPr>
              <a:t> </a:t>
            </a:r>
            <a:r>
              <a:rPr sz="100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  <a:hlinkClick r:id="rId2"/>
              </a:rPr>
              <a:t>Northwestern</a:t>
            </a:r>
            <a:r>
              <a:rPr sz="1000" u="sng" spc="-35" dirty="0">
                <a:uFill>
                  <a:solidFill>
                    <a:srgbClr val="000000"/>
                  </a:solidFill>
                </a:uFill>
                <a:latin typeface="Arial"/>
                <a:cs typeface="Arial"/>
                <a:hlinkClick r:id="rId2"/>
              </a:rPr>
              <a:t> </a:t>
            </a:r>
            <a:r>
              <a:rPr sz="1000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  <a:hlinkClick r:id="rId2"/>
              </a:rPr>
              <a:t>University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261" y="0"/>
            <a:ext cx="7759190" cy="3495929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410209" y="9302127"/>
            <a:ext cx="4864735" cy="347345"/>
          </a:xfrm>
          <a:custGeom>
            <a:avLst/>
            <a:gdLst/>
            <a:ahLst/>
            <a:cxnLst/>
            <a:rect l="l" t="t" r="r" b="b"/>
            <a:pathLst>
              <a:path w="4864735" h="347345">
                <a:moveTo>
                  <a:pt x="4806695" y="0"/>
                </a:moveTo>
                <a:lnTo>
                  <a:pt x="57797" y="0"/>
                </a:lnTo>
                <a:lnTo>
                  <a:pt x="35302" y="4542"/>
                </a:lnTo>
                <a:lnTo>
                  <a:pt x="16930" y="16930"/>
                </a:lnTo>
                <a:lnTo>
                  <a:pt x="4542" y="35302"/>
                </a:lnTo>
                <a:lnTo>
                  <a:pt x="0" y="57797"/>
                </a:lnTo>
                <a:lnTo>
                  <a:pt x="0" y="288975"/>
                </a:lnTo>
                <a:lnTo>
                  <a:pt x="4542" y="311470"/>
                </a:lnTo>
                <a:lnTo>
                  <a:pt x="16930" y="329842"/>
                </a:lnTo>
                <a:lnTo>
                  <a:pt x="35302" y="342230"/>
                </a:lnTo>
                <a:lnTo>
                  <a:pt x="57797" y="346773"/>
                </a:lnTo>
                <a:lnTo>
                  <a:pt x="4806695" y="346773"/>
                </a:lnTo>
                <a:lnTo>
                  <a:pt x="4829173" y="342230"/>
                </a:lnTo>
                <a:lnTo>
                  <a:pt x="4847542" y="329842"/>
                </a:lnTo>
                <a:lnTo>
                  <a:pt x="4859934" y="311470"/>
                </a:lnTo>
                <a:lnTo>
                  <a:pt x="4864481" y="288975"/>
                </a:lnTo>
                <a:lnTo>
                  <a:pt x="4864481" y="57797"/>
                </a:lnTo>
                <a:lnTo>
                  <a:pt x="4859934" y="35302"/>
                </a:lnTo>
                <a:lnTo>
                  <a:pt x="4847542" y="16930"/>
                </a:lnTo>
                <a:lnTo>
                  <a:pt x="4829173" y="4542"/>
                </a:lnTo>
                <a:lnTo>
                  <a:pt x="4806695" y="0"/>
                </a:lnTo>
                <a:close/>
              </a:path>
            </a:pathLst>
          </a:custGeom>
          <a:solidFill>
            <a:srgbClr val="99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806450" y="9374378"/>
            <a:ext cx="4236085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b="1" dirty="0">
                <a:solidFill>
                  <a:srgbClr val="FFFFFF"/>
                </a:solidFill>
                <a:latin typeface="Calibri"/>
                <a:cs typeface="Calibri"/>
              </a:rPr>
              <a:t>Please</a:t>
            </a:r>
            <a:r>
              <a:rPr sz="105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FFFFFF"/>
                </a:solidFill>
                <a:latin typeface="Calibri"/>
                <a:cs typeface="Calibri"/>
              </a:rPr>
              <a:t>Note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This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benefit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is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administered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by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Northwestern</a:t>
            </a:r>
            <a:r>
              <a:rPr sz="105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Human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 Resources.</a:t>
            </a:r>
            <a:endParaRPr sz="105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87362" y="9343593"/>
            <a:ext cx="266255" cy="266255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pc="-25" dirty="0"/>
              <a:t>21</a:t>
            </a:fld>
            <a:endParaRPr spc="-25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1844"/>
            <a:ext cx="7772400" cy="777240"/>
          </a:xfrm>
          <a:custGeom>
            <a:avLst/>
            <a:gdLst/>
            <a:ahLst/>
            <a:cxnLst/>
            <a:rect l="l" t="t" r="r" b="b"/>
            <a:pathLst>
              <a:path w="7772400" h="777240">
                <a:moveTo>
                  <a:pt x="7772400" y="0"/>
                </a:moveTo>
                <a:lnTo>
                  <a:pt x="0" y="0"/>
                </a:lnTo>
                <a:lnTo>
                  <a:pt x="0" y="777240"/>
                </a:lnTo>
                <a:lnTo>
                  <a:pt x="7772400" y="777240"/>
                </a:lnTo>
                <a:lnTo>
                  <a:pt x="7772400" y="0"/>
                </a:lnTo>
                <a:close/>
              </a:path>
            </a:pathLst>
          </a:custGeom>
          <a:solidFill>
            <a:srgbClr val="522C8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04">
              <a:lnSpc>
                <a:spcPct val="100000"/>
              </a:lnSpc>
              <a:spcBef>
                <a:spcPts val="100"/>
              </a:spcBef>
            </a:pPr>
            <a:r>
              <a:rPr dirty="0"/>
              <a:t>INCOME</a:t>
            </a:r>
            <a:r>
              <a:rPr spc="-40" dirty="0"/>
              <a:t> </a:t>
            </a:r>
            <a:r>
              <a:rPr spc="-25" dirty="0"/>
              <a:t>PROTECTION—</a:t>
            </a:r>
            <a:r>
              <a:rPr dirty="0"/>
              <a:t>NRSA</a:t>
            </a:r>
            <a:r>
              <a:rPr spc="-25" dirty="0"/>
              <a:t> </a:t>
            </a:r>
            <a:r>
              <a:rPr dirty="0"/>
              <a:t>&amp;</a:t>
            </a:r>
            <a:r>
              <a:rPr spc="-25" dirty="0"/>
              <a:t> </a:t>
            </a:r>
            <a:r>
              <a:rPr dirty="0"/>
              <a:t>DIRECT</a:t>
            </a:r>
            <a:r>
              <a:rPr spc="-25" dirty="0"/>
              <a:t> </a:t>
            </a:r>
            <a:r>
              <a:rPr spc="-120" dirty="0"/>
              <a:t>PAY</a:t>
            </a:r>
            <a:r>
              <a:rPr spc="-15" dirty="0"/>
              <a:t> </a:t>
            </a:r>
            <a:r>
              <a:rPr spc="-10" dirty="0"/>
              <a:t>POSTDOCS</a:t>
            </a: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428625" y="982217"/>
          <a:ext cx="6846570" cy="15068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8465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68605">
                <a:tc>
                  <a:txBody>
                    <a:bodyPr/>
                    <a:lstStyle/>
                    <a:p>
                      <a:pPr marL="36195">
                        <a:lnSpc>
                          <a:spcPts val="1710"/>
                        </a:lnSpc>
                      </a:pPr>
                      <a:r>
                        <a:rPr sz="1800" spc="-1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Short-</a:t>
                      </a:r>
                      <a:r>
                        <a:rPr sz="1800" spc="-25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Term</a:t>
                      </a:r>
                      <a:r>
                        <a:rPr sz="1800" spc="-35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Disability</a:t>
                      </a:r>
                      <a:r>
                        <a:rPr sz="1800" spc="-3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(STD)</a:t>
                      </a:r>
                      <a:r>
                        <a:rPr sz="1800" spc="-35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Insurance—</a:t>
                      </a:r>
                      <a:r>
                        <a:rPr sz="1800" b="1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NRSA</a:t>
                      </a:r>
                      <a:r>
                        <a:rPr sz="1800" b="1" spc="-35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&amp;</a:t>
                      </a:r>
                      <a:r>
                        <a:rPr sz="1800" b="1" spc="-3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Direct</a:t>
                      </a:r>
                      <a:r>
                        <a:rPr sz="1800" b="1" spc="-3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Postdocs</a:t>
                      </a:r>
                      <a:r>
                        <a:rPr sz="1800" b="1" spc="-3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Only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3555"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What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is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STD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Insurance?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STD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plan,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offered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by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Standard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provides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way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protecting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your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income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if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you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3619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become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disabled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period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time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are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not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eligible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extended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sick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time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benefit.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4695">
                <a:tc>
                  <a:txBody>
                    <a:bodyPr/>
                    <a:lstStyle/>
                    <a:p>
                      <a:pPr marL="36195" marR="86995">
                        <a:lnSpc>
                          <a:spcPct val="115900"/>
                        </a:lnSpc>
                        <a:spcBef>
                          <a:spcPts val="24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It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is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important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have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protection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your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income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allow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meet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your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financial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obligations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when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are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unable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work;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disability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insurance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does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just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that.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36195">
                        <a:lnSpc>
                          <a:spcPts val="1275"/>
                        </a:lnSpc>
                        <a:spcBef>
                          <a:spcPts val="1110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STD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insurance</a:t>
                      </a:r>
                      <a:r>
                        <a:rPr sz="11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is</a:t>
                      </a:r>
                      <a:r>
                        <a:rPr sz="11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provided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at</a:t>
                      </a:r>
                      <a:r>
                        <a:rPr sz="11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11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cost</a:t>
                      </a:r>
                      <a:r>
                        <a:rPr sz="11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1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20" dirty="0">
                          <a:latin typeface="Calibri"/>
                          <a:cs typeface="Calibri"/>
                        </a:rPr>
                        <a:t>you.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048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440054" y="2716873"/>
          <a:ext cx="6831965" cy="181165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818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501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321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Core</a:t>
                      </a:r>
                      <a:r>
                        <a:rPr sz="105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Benefits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53975" marB="0">
                    <a:lnR w="9525">
                      <a:solidFill>
                        <a:srgbClr val="FFFFFF"/>
                      </a:solidFill>
                      <a:prstDash val="solid"/>
                    </a:lnR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Short-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Term</a:t>
                      </a:r>
                      <a:r>
                        <a:rPr sz="105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Disability</a:t>
                      </a:r>
                      <a:r>
                        <a:rPr sz="105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(STD)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53975" marB="0">
                    <a:lnL w="9525">
                      <a:solidFill>
                        <a:srgbClr val="FFFFFF"/>
                      </a:solidFill>
                      <a:prstDash val="solid"/>
                    </a:lnL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522C8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78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Benefit</a:t>
                      </a:r>
                      <a:r>
                        <a:rPr sz="1050" b="1" spc="-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Amount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83820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60%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i="1" spc="-10" dirty="0">
                          <a:latin typeface="Calibri"/>
                          <a:cs typeface="Calibri"/>
                        </a:rPr>
                        <a:t>pre-</a:t>
                      </a:r>
                      <a:r>
                        <a:rPr sz="1050" i="1" dirty="0">
                          <a:latin typeface="Calibri"/>
                          <a:cs typeface="Calibri"/>
                        </a:rPr>
                        <a:t>disability</a:t>
                      </a:r>
                      <a:r>
                        <a:rPr sz="1050" i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earnings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83820" marB="0">
                    <a:lnL w="9525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78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5"/>
                        </a:spcBef>
                      </a:pP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Benefit</a:t>
                      </a:r>
                      <a:r>
                        <a:rPr sz="105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Waiting</a:t>
                      </a:r>
                      <a:r>
                        <a:rPr sz="105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Period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83185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655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Payable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after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7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days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continued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disability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83185" marB="0">
                    <a:lnL w="9525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78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5"/>
                        </a:spcBef>
                      </a:pP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Maximum</a:t>
                      </a:r>
                      <a:r>
                        <a:rPr sz="105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Benefit</a:t>
                      </a:r>
                      <a:r>
                        <a:rPr sz="105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Period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83185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655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173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days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83185" marB="0">
                    <a:lnL w="9525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498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Pre-existing</a:t>
                      </a:r>
                      <a:r>
                        <a:rPr sz="1050" b="1" spc="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Conditions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9050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881380" marR="155575" indent="-716280">
                        <a:lnSpc>
                          <a:spcPct val="115700"/>
                        </a:lnSpc>
                        <a:spcBef>
                          <a:spcPts val="43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Ailments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diagnosed/treated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during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months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prior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enrollment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will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not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be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covered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until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plan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has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been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active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5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12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months.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54610" marB="0">
                    <a:lnL w="9525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440054" y="4968303"/>
          <a:ext cx="6846570" cy="15646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8465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68605">
                <a:tc>
                  <a:txBody>
                    <a:bodyPr/>
                    <a:lstStyle/>
                    <a:p>
                      <a:pPr marL="36195">
                        <a:lnSpc>
                          <a:spcPts val="1710"/>
                        </a:lnSpc>
                      </a:pPr>
                      <a:r>
                        <a:rPr sz="1800" spc="-1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Long-</a:t>
                      </a:r>
                      <a:r>
                        <a:rPr sz="1800" spc="-25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Term</a:t>
                      </a:r>
                      <a:r>
                        <a:rPr sz="1800" spc="-4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Disability</a:t>
                      </a:r>
                      <a:r>
                        <a:rPr sz="1800" spc="-35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(LTD)</a:t>
                      </a:r>
                      <a:r>
                        <a:rPr sz="1800" spc="-4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Insurance—</a:t>
                      </a:r>
                      <a:r>
                        <a:rPr sz="1800" b="1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NRSA</a:t>
                      </a:r>
                      <a:r>
                        <a:rPr sz="1800" b="1" spc="-4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&amp;</a:t>
                      </a:r>
                      <a:r>
                        <a:rPr sz="1800" b="1" spc="-35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Direct</a:t>
                      </a:r>
                      <a:r>
                        <a:rPr sz="1800" b="1" spc="-35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Postdocs</a:t>
                      </a:r>
                      <a:r>
                        <a:rPr sz="1800" b="1" spc="-35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Only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1020">
                <a:tc>
                  <a:txBody>
                    <a:bodyPr/>
                    <a:lstStyle/>
                    <a:p>
                      <a:pPr marL="36195" marR="229235">
                        <a:lnSpc>
                          <a:spcPct val="116399"/>
                        </a:lnSpc>
                        <a:spcBef>
                          <a:spcPts val="25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What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is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Long-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Term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Disability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Insurance?</a:t>
                      </a:r>
                      <a:r>
                        <a:rPr sz="1100" spc="2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LTD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plan,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offered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by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1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Standard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provides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way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protect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your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income</a:t>
                      </a:r>
                      <a:r>
                        <a:rPr sz="11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if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become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disabled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lengthy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period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time.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5015">
                <a:tc>
                  <a:txBody>
                    <a:bodyPr/>
                    <a:lstStyle/>
                    <a:p>
                      <a:pPr marL="36195" marR="86995">
                        <a:lnSpc>
                          <a:spcPct val="115900"/>
                        </a:lnSpc>
                        <a:spcBef>
                          <a:spcPts val="40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It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is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important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have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protection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your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income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allow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meet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your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financial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obligations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when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are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unable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work;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disability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insurance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does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just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that.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36195">
                        <a:lnSpc>
                          <a:spcPts val="1275"/>
                        </a:lnSpc>
                        <a:spcBef>
                          <a:spcPts val="1110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LTD</a:t>
                      </a:r>
                      <a:r>
                        <a:rPr sz="11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insurance</a:t>
                      </a:r>
                      <a:r>
                        <a:rPr sz="11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is</a:t>
                      </a:r>
                      <a:r>
                        <a:rPr sz="11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provided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at</a:t>
                      </a:r>
                      <a:r>
                        <a:rPr sz="11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no</a:t>
                      </a:r>
                      <a:r>
                        <a:rPr sz="11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cost</a:t>
                      </a:r>
                      <a:r>
                        <a:rPr sz="11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1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NRSA</a:t>
                      </a:r>
                      <a:r>
                        <a:rPr sz="11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postdocs</a:t>
                      </a:r>
                      <a:r>
                        <a:rPr sz="11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1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is</a:t>
                      </a:r>
                      <a:r>
                        <a:rPr sz="11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available</a:t>
                      </a:r>
                      <a:r>
                        <a:rPr sz="11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1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>
                          <a:latin typeface="Calibri"/>
                          <a:cs typeface="Calibri"/>
                        </a:rPr>
                        <a:t>direct</a:t>
                      </a:r>
                      <a:r>
                        <a:rPr sz="11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postdocs.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5080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428637" y="6733120"/>
          <a:ext cx="6831965" cy="181165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818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501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321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Core</a:t>
                      </a:r>
                      <a:r>
                        <a:rPr sz="105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Benefits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54610" marB="0">
                    <a:lnR w="9525">
                      <a:solidFill>
                        <a:srgbClr val="FFFFFF"/>
                      </a:solidFill>
                      <a:prstDash val="solid"/>
                    </a:lnR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Long-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Term</a:t>
                      </a:r>
                      <a:r>
                        <a:rPr sz="105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Disability</a:t>
                      </a:r>
                      <a:r>
                        <a:rPr sz="105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(LTD)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54610" marB="0">
                    <a:lnL w="9525">
                      <a:solidFill>
                        <a:srgbClr val="FFFFFF"/>
                      </a:solidFill>
                      <a:prstDash val="solid"/>
                    </a:lnL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522C8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78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5"/>
                        </a:spcBef>
                      </a:pP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Benefit</a:t>
                      </a:r>
                      <a:r>
                        <a:rPr sz="1050" b="1" spc="-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Amount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83185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655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50%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i="1" spc="-10" dirty="0">
                          <a:latin typeface="Calibri"/>
                          <a:cs typeface="Calibri"/>
                        </a:rPr>
                        <a:t>pre-</a:t>
                      </a:r>
                      <a:r>
                        <a:rPr sz="1050" i="1" dirty="0">
                          <a:latin typeface="Calibri"/>
                          <a:cs typeface="Calibri"/>
                        </a:rPr>
                        <a:t>disability</a:t>
                      </a:r>
                      <a:r>
                        <a:rPr sz="1050" i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earnings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83185" marB="0">
                    <a:lnL w="9525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78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Benefit</a:t>
                      </a:r>
                      <a:r>
                        <a:rPr sz="105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Waiting</a:t>
                      </a:r>
                      <a:r>
                        <a:rPr sz="105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Period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83820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Payable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after</a:t>
                      </a:r>
                      <a:r>
                        <a:rPr sz="105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180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days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continued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disability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83820" marB="0">
                    <a:lnL w="9525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78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Maximum</a:t>
                      </a:r>
                      <a:r>
                        <a:rPr sz="105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Benefit</a:t>
                      </a:r>
                      <a:r>
                        <a:rPr sz="105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Period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83820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Until member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reaches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 Social</a:t>
                      </a:r>
                      <a:r>
                        <a:rPr sz="105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Security Normal</a:t>
                      </a:r>
                      <a:r>
                        <a:rPr sz="105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Retirement</a:t>
                      </a:r>
                      <a:r>
                        <a:rPr sz="105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Age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83820" marB="0">
                    <a:lnL w="9525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498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Pre-existing</a:t>
                      </a:r>
                      <a:r>
                        <a:rPr sz="1050" b="1" spc="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Conditions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9685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881380" marR="155575" indent="-716280">
                        <a:lnSpc>
                          <a:spcPct val="115700"/>
                        </a:lnSpc>
                        <a:spcBef>
                          <a:spcPts val="43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Ailments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diagnosed/treated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during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months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prior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enrollment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will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not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be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covered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until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plan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has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been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active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5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12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months.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54610" marB="0">
                    <a:lnL w="9525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8" name="object 8"/>
          <p:cNvGrpSpPr/>
          <p:nvPr/>
        </p:nvGrpSpPr>
        <p:grpSpPr>
          <a:xfrm>
            <a:off x="440055" y="8917660"/>
            <a:ext cx="6881495" cy="691515"/>
            <a:chOff x="440055" y="8917660"/>
            <a:chExt cx="6881495" cy="691515"/>
          </a:xfrm>
        </p:grpSpPr>
        <p:sp>
          <p:nvSpPr>
            <p:cNvPr id="9" name="object 9"/>
            <p:cNvSpPr/>
            <p:nvPr/>
          </p:nvSpPr>
          <p:spPr>
            <a:xfrm>
              <a:off x="473202" y="8917660"/>
              <a:ext cx="6847840" cy="691515"/>
            </a:xfrm>
            <a:custGeom>
              <a:avLst/>
              <a:gdLst/>
              <a:ahLst/>
              <a:cxnLst/>
              <a:rect l="l" t="t" r="r" b="b"/>
              <a:pathLst>
                <a:path w="6847840" h="691515">
                  <a:moveTo>
                    <a:pt x="6732651" y="0"/>
                  </a:moveTo>
                  <a:lnTo>
                    <a:pt x="115227" y="0"/>
                  </a:lnTo>
                  <a:lnTo>
                    <a:pt x="70380" y="9056"/>
                  </a:lnTo>
                  <a:lnTo>
                    <a:pt x="33753" y="33753"/>
                  </a:lnTo>
                  <a:lnTo>
                    <a:pt x="9056" y="70380"/>
                  </a:lnTo>
                  <a:lnTo>
                    <a:pt x="0" y="115227"/>
                  </a:lnTo>
                  <a:lnTo>
                    <a:pt x="0" y="576122"/>
                  </a:lnTo>
                  <a:lnTo>
                    <a:pt x="9056" y="620969"/>
                  </a:lnTo>
                  <a:lnTo>
                    <a:pt x="33753" y="657596"/>
                  </a:lnTo>
                  <a:lnTo>
                    <a:pt x="70380" y="682293"/>
                  </a:lnTo>
                  <a:lnTo>
                    <a:pt x="115227" y="691349"/>
                  </a:lnTo>
                  <a:lnTo>
                    <a:pt x="6732651" y="691349"/>
                  </a:lnTo>
                  <a:lnTo>
                    <a:pt x="6777491" y="682293"/>
                  </a:lnTo>
                  <a:lnTo>
                    <a:pt x="6814105" y="657596"/>
                  </a:lnTo>
                  <a:lnTo>
                    <a:pt x="6838789" y="620969"/>
                  </a:lnTo>
                  <a:lnTo>
                    <a:pt x="6847840" y="576122"/>
                  </a:lnTo>
                  <a:lnTo>
                    <a:pt x="6847840" y="115227"/>
                  </a:lnTo>
                  <a:lnTo>
                    <a:pt x="6838789" y="70380"/>
                  </a:lnTo>
                  <a:lnTo>
                    <a:pt x="6814105" y="33753"/>
                  </a:lnTo>
                  <a:lnTo>
                    <a:pt x="6777491" y="9056"/>
                  </a:lnTo>
                  <a:lnTo>
                    <a:pt x="6732651" y="0"/>
                  </a:lnTo>
                  <a:close/>
                </a:path>
              </a:pathLst>
            </a:custGeom>
            <a:solidFill>
              <a:srgbClr val="99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0055" y="9004388"/>
              <a:ext cx="491680" cy="491680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1037336" y="9004045"/>
            <a:ext cx="5731510" cy="397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6199"/>
              </a:lnSpc>
              <a:spcBef>
                <a:spcPts val="100"/>
              </a:spcBef>
            </a:pPr>
            <a:r>
              <a:rPr sz="1050" b="1" dirty="0">
                <a:solidFill>
                  <a:srgbClr val="FFFFFF"/>
                </a:solidFill>
                <a:latin typeface="Calibri"/>
                <a:cs typeface="Calibri"/>
              </a:rPr>
              <a:t>Please</a:t>
            </a:r>
            <a:r>
              <a:rPr sz="105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FFFFFF"/>
                </a:solidFill>
                <a:latin typeface="Calibri"/>
                <a:cs typeface="Calibri"/>
              </a:rPr>
              <a:t>Note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sz="105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If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you</a:t>
            </a:r>
            <a:r>
              <a:rPr sz="105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leave</a:t>
            </a:r>
            <a:r>
              <a:rPr sz="105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United</a:t>
            </a:r>
            <a:r>
              <a:rPr sz="105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States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105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permanently</a:t>
            </a:r>
            <a:r>
              <a:rPr sz="105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return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your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home</a:t>
            </a:r>
            <a:r>
              <a:rPr sz="105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country,</a:t>
            </a:r>
            <a:r>
              <a:rPr sz="105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your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 Long-</a:t>
            </a:r>
            <a:r>
              <a:rPr sz="1050" spc="-20" dirty="0">
                <a:solidFill>
                  <a:srgbClr val="FFFFFF"/>
                </a:solidFill>
                <a:latin typeface="Calibri"/>
                <a:cs typeface="Calibri"/>
              </a:rPr>
              <a:t>Term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Disability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benefits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will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terminate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12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months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from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date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you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departed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United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 States.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pc="-25" dirty="0"/>
              <a:t>22</a:t>
            </a:fld>
            <a:endParaRPr spc="-25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1844"/>
            <a:ext cx="7772400" cy="777240"/>
          </a:xfrm>
          <a:custGeom>
            <a:avLst/>
            <a:gdLst/>
            <a:ahLst/>
            <a:cxnLst/>
            <a:rect l="l" t="t" r="r" b="b"/>
            <a:pathLst>
              <a:path w="7772400" h="777240">
                <a:moveTo>
                  <a:pt x="7772400" y="0"/>
                </a:moveTo>
                <a:lnTo>
                  <a:pt x="0" y="0"/>
                </a:lnTo>
                <a:lnTo>
                  <a:pt x="0" y="777240"/>
                </a:lnTo>
                <a:lnTo>
                  <a:pt x="7772400" y="777240"/>
                </a:lnTo>
                <a:lnTo>
                  <a:pt x="7772400" y="0"/>
                </a:lnTo>
                <a:close/>
              </a:path>
            </a:pathLst>
          </a:custGeom>
          <a:solidFill>
            <a:srgbClr val="522C8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082292" y="202183"/>
            <a:ext cx="36099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VOLUNTARY</a:t>
            </a:r>
            <a:r>
              <a:rPr sz="24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LIFE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INSURANCE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69564" y="1427924"/>
            <a:ext cx="1014768" cy="656272"/>
          </a:xfrm>
          <a:prstGeom prst="rect">
            <a:avLst/>
          </a:prstGeom>
        </p:spPr>
      </p:pic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459511" y="1424495"/>
          <a:ext cx="6831965" cy="19462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818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501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3406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Core</a:t>
                      </a:r>
                      <a:r>
                        <a:rPr sz="105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Benefits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53975" marB="0">
                    <a:lnR w="9525">
                      <a:solidFill>
                        <a:srgbClr val="FFFFFF"/>
                      </a:solidFill>
                      <a:prstDash val="solid"/>
                    </a:lnR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Postdoctoral</a:t>
                      </a:r>
                      <a:r>
                        <a:rPr sz="105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Voluntary</a:t>
                      </a:r>
                      <a:r>
                        <a:rPr sz="105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Life</a:t>
                      </a:r>
                      <a:r>
                        <a:rPr sz="105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Insurance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53975" marB="0">
                    <a:lnL w="9525">
                      <a:solidFill>
                        <a:srgbClr val="FFFFFF"/>
                      </a:solidFill>
                      <a:prstDash val="solid"/>
                    </a:lnL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522C8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78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Benefit</a:t>
                      </a:r>
                      <a:r>
                        <a:rPr sz="1050" b="1" spc="-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Amount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83820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1,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2,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3,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4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5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times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annual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salary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up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$500,000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83820" marB="0">
                    <a:lnL w="9525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11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Guaranteed</a:t>
                      </a:r>
                      <a:r>
                        <a:rPr sz="105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Issue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57785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$150,000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(amounts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excess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require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 medical questionnaire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approval)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04775" marB="0">
                    <a:lnL w="9525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77184" y="3840416"/>
            <a:ext cx="1014768" cy="656272"/>
          </a:xfrm>
          <a:prstGeom prst="rect">
            <a:avLst/>
          </a:prstGeom>
        </p:spPr>
      </p:pic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467359" y="3836987"/>
          <a:ext cx="6831965" cy="2280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818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501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3406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Core</a:t>
                      </a:r>
                      <a:r>
                        <a:rPr sz="105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Benefits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54610" marB="0">
                    <a:lnR w="9525">
                      <a:solidFill>
                        <a:srgbClr val="FFFFFF"/>
                      </a:solidFill>
                      <a:prstDash val="solid"/>
                    </a:lnR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Spouse</a:t>
                      </a:r>
                      <a:r>
                        <a:rPr sz="1050" b="1" spc="-4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Voluntary</a:t>
                      </a:r>
                      <a:r>
                        <a:rPr sz="1050" b="1" spc="-4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Life</a:t>
                      </a:r>
                      <a:r>
                        <a:rPr sz="1050" b="1" spc="-4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Insurance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54610" marB="0">
                    <a:lnL w="9525">
                      <a:solidFill>
                        <a:srgbClr val="FFFFFF"/>
                      </a:solidFill>
                      <a:prstDash val="solid"/>
                    </a:lnL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522C8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24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Benefit</a:t>
                      </a:r>
                      <a:r>
                        <a:rPr sz="1050" b="1" spc="-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Amount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97155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14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Available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units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$10,000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maximum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$250,000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(amount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not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exceed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100%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postdoc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voluntary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life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amount)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44780" marB="0">
                    <a:lnL w="9525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11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Guaranteed</a:t>
                      </a:r>
                      <a:r>
                        <a:rPr sz="105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Issue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57785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$30,000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(amounts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excess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require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 medical questionnaire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approval)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04775" marB="0">
                    <a:lnL w="9525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69564" y="6570789"/>
            <a:ext cx="1014768" cy="656272"/>
          </a:xfrm>
          <a:prstGeom prst="rect">
            <a:avLst/>
          </a:prstGeom>
        </p:spPr>
      </p:pic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459511" y="6567360"/>
          <a:ext cx="6831965" cy="2280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818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501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3406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321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Core</a:t>
                      </a:r>
                      <a:r>
                        <a:rPr sz="105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Benefits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54610" marB="0">
                    <a:lnR w="9525">
                      <a:solidFill>
                        <a:srgbClr val="FFFFFF"/>
                      </a:solidFill>
                      <a:prstDash val="solid"/>
                    </a:lnR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Child</a:t>
                      </a:r>
                      <a:r>
                        <a:rPr sz="105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Voluntary</a:t>
                      </a:r>
                      <a:r>
                        <a:rPr sz="105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Life</a:t>
                      </a:r>
                      <a:r>
                        <a:rPr sz="1050" b="1" spc="-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Insurance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54610" marB="0">
                    <a:lnL w="9525">
                      <a:solidFill>
                        <a:srgbClr val="FFFFFF"/>
                      </a:solidFill>
                      <a:prstDash val="solid"/>
                    </a:lnL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522C8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24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Benefit</a:t>
                      </a:r>
                      <a:r>
                        <a:rPr sz="1050" b="1" spc="-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Amount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97155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15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Available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units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$1,000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maximum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$10,000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(amount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not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exceed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100%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postdoc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voluntary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life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amount)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46050" marB="0">
                    <a:lnL w="9525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11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Eligibility</a:t>
                      </a:r>
                      <a:r>
                        <a:rPr sz="1050" b="1" spc="-5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Requirements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57150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93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“Child”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means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your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unmarried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child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from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live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birth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through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age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20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(through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24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if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50" dirty="0">
                          <a:latin typeface="Calibri"/>
                          <a:cs typeface="Calibri"/>
                        </a:rPr>
                        <a:t>a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3175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registered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full-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time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student)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18110" marB="0">
                    <a:lnL w="9525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pc="-25" dirty="0"/>
              <a:t>23</a:t>
            </a:fld>
            <a:endParaRPr spc="-25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1844"/>
            <a:ext cx="7772400" cy="777240"/>
          </a:xfrm>
          <a:custGeom>
            <a:avLst/>
            <a:gdLst/>
            <a:ahLst/>
            <a:cxnLst/>
            <a:rect l="l" t="t" r="r" b="b"/>
            <a:pathLst>
              <a:path w="7772400" h="777240">
                <a:moveTo>
                  <a:pt x="7772400" y="0"/>
                </a:moveTo>
                <a:lnTo>
                  <a:pt x="0" y="0"/>
                </a:lnTo>
                <a:lnTo>
                  <a:pt x="0" y="777240"/>
                </a:lnTo>
                <a:lnTo>
                  <a:pt x="7772400" y="777240"/>
                </a:lnTo>
                <a:lnTo>
                  <a:pt x="7772400" y="0"/>
                </a:lnTo>
                <a:close/>
              </a:path>
            </a:pathLst>
          </a:custGeom>
          <a:solidFill>
            <a:srgbClr val="522C8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671573" y="202183"/>
            <a:ext cx="44310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VOLUNTARY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LIFE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INSURANCE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RATES</a:t>
            </a:r>
            <a:endParaRPr sz="2400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457200" y="1239583"/>
          <a:ext cx="6858000" cy="6534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85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67335">
                <a:tc>
                  <a:txBody>
                    <a:bodyPr/>
                    <a:lstStyle/>
                    <a:p>
                      <a:pPr marL="36195">
                        <a:lnSpc>
                          <a:spcPts val="1710"/>
                        </a:lnSpc>
                      </a:pPr>
                      <a:r>
                        <a:rPr sz="180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Monthly</a:t>
                      </a:r>
                      <a:r>
                        <a:rPr sz="1800" spc="-5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Rate</a:t>
                      </a:r>
                      <a:r>
                        <a:rPr sz="1800" spc="-45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Calculation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6080">
                <a:tc>
                  <a:txBody>
                    <a:bodyPr/>
                    <a:lstStyle/>
                    <a:p>
                      <a:pPr marL="36195" marR="216535">
                        <a:lnSpc>
                          <a:spcPct val="116199"/>
                        </a:lnSpc>
                        <a:spcBef>
                          <a:spcPts val="1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Please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use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tables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instructions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below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calculate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monthly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premium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due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coverage(s)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would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like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to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elect.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Feel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free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contact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our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office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if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require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any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assistance.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2470" y="2516042"/>
            <a:ext cx="6907992" cy="6639186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pc="-25" dirty="0"/>
              <a:t>24</a:t>
            </a:fld>
            <a:endParaRPr spc="-25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77329" y="6834631"/>
            <a:ext cx="7389495" cy="3217545"/>
            <a:chOff x="377329" y="6834631"/>
            <a:chExt cx="7389495" cy="321754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24249" y="6934047"/>
              <a:ext cx="4742055" cy="311802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57200" y="6834631"/>
              <a:ext cx="3666490" cy="1241425"/>
            </a:xfrm>
            <a:custGeom>
              <a:avLst/>
              <a:gdLst/>
              <a:ahLst/>
              <a:cxnLst/>
              <a:rect l="l" t="t" r="r" b="b"/>
              <a:pathLst>
                <a:path w="3666490" h="1241425">
                  <a:moveTo>
                    <a:pt x="3458972" y="0"/>
                  </a:moveTo>
                  <a:lnTo>
                    <a:pt x="206908" y="0"/>
                  </a:lnTo>
                  <a:lnTo>
                    <a:pt x="159469" y="5468"/>
                  </a:lnTo>
                  <a:lnTo>
                    <a:pt x="115919" y="21042"/>
                  </a:lnTo>
                  <a:lnTo>
                    <a:pt x="77502" y="45476"/>
                  </a:lnTo>
                  <a:lnTo>
                    <a:pt x="45458" y="77524"/>
                  </a:lnTo>
                  <a:lnTo>
                    <a:pt x="21032" y="115938"/>
                  </a:lnTo>
                  <a:lnTo>
                    <a:pt x="5465" y="159473"/>
                  </a:lnTo>
                  <a:lnTo>
                    <a:pt x="0" y="206883"/>
                  </a:lnTo>
                  <a:lnTo>
                    <a:pt x="0" y="1034542"/>
                  </a:lnTo>
                  <a:lnTo>
                    <a:pt x="5465" y="1081991"/>
                  </a:lnTo>
                  <a:lnTo>
                    <a:pt x="21032" y="1125542"/>
                  </a:lnTo>
                  <a:lnTo>
                    <a:pt x="45458" y="1163954"/>
                  </a:lnTo>
                  <a:lnTo>
                    <a:pt x="77502" y="1195988"/>
                  </a:lnTo>
                  <a:lnTo>
                    <a:pt x="115919" y="1220404"/>
                  </a:lnTo>
                  <a:lnTo>
                    <a:pt x="159469" y="1235963"/>
                  </a:lnTo>
                  <a:lnTo>
                    <a:pt x="206908" y="1241425"/>
                  </a:lnTo>
                  <a:lnTo>
                    <a:pt x="3458972" y="1241425"/>
                  </a:lnTo>
                  <a:lnTo>
                    <a:pt x="3506428" y="1235963"/>
                  </a:lnTo>
                  <a:lnTo>
                    <a:pt x="3549997" y="1220404"/>
                  </a:lnTo>
                  <a:lnTo>
                    <a:pt x="3588434" y="1195988"/>
                  </a:lnTo>
                  <a:lnTo>
                    <a:pt x="3620495" y="1163954"/>
                  </a:lnTo>
                  <a:lnTo>
                    <a:pt x="3644936" y="1125542"/>
                  </a:lnTo>
                  <a:lnTo>
                    <a:pt x="3660513" y="1081991"/>
                  </a:lnTo>
                  <a:lnTo>
                    <a:pt x="3665982" y="1034542"/>
                  </a:lnTo>
                  <a:lnTo>
                    <a:pt x="3665982" y="206883"/>
                  </a:lnTo>
                  <a:lnTo>
                    <a:pt x="3660513" y="159473"/>
                  </a:lnTo>
                  <a:lnTo>
                    <a:pt x="3644936" y="115938"/>
                  </a:lnTo>
                  <a:lnTo>
                    <a:pt x="3620495" y="77524"/>
                  </a:lnTo>
                  <a:lnTo>
                    <a:pt x="3588434" y="45476"/>
                  </a:lnTo>
                  <a:lnTo>
                    <a:pt x="3549997" y="21042"/>
                  </a:lnTo>
                  <a:lnTo>
                    <a:pt x="3506428" y="5468"/>
                  </a:lnTo>
                  <a:lnTo>
                    <a:pt x="3458972" y="0"/>
                  </a:lnTo>
                  <a:close/>
                </a:path>
              </a:pathLst>
            </a:custGeom>
            <a:solidFill>
              <a:srgbClr val="99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7329" y="7128268"/>
              <a:ext cx="665213" cy="665213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0" y="21844"/>
            <a:ext cx="7772400" cy="777240"/>
          </a:xfrm>
          <a:custGeom>
            <a:avLst/>
            <a:gdLst/>
            <a:ahLst/>
            <a:cxnLst/>
            <a:rect l="l" t="t" r="r" b="b"/>
            <a:pathLst>
              <a:path w="7772400" h="777240">
                <a:moveTo>
                  <a:pt x="7772400" y="0"/>
                </a:moveTo>
                <a:lnTo>
                  <a:pt x="0" y="0"/>
                </a:lnTo>
                <a:lnTo>
                  <a:pt x="0" y="777240"/>
                </a:lnTo>
                <a:lnTo>
                  <a:pt x="7772400" y="777240"/>
                </a:lnTo>
                <a:lnTo>
                  <a:pt x="7772400" y="0"/>
                </a:lnTo>
                <a:close/>
              </a:path>
            </a:pathLst>
          </a:custGeom>
          <a:solidFill>
            <a:srgbClr val="522C8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0995">
              <a:lnSpc>
                <a:spcPct val="100000"/>
              </a:lnSpc>
              <a:spcBef>
                <a:spcPts val="100"/>
              </a:spcBef>
            </a:pPr>
            <a:r>
              <a:rPr spc="-25" dirty="0"/>
              <a:t>HEALTHCARE</a:t>
            </a:r>
            <a:r>
              <a:rPr spc="-55" dirty="0"/>
              <a:t> </a:t>
            </a:r>
            <a:r>
              <a:rPr dirty="0"/>
              <a:t>FLEXIBLE</a:t>
            </a:r>
            <a:r>
              <a:rPr spc="-50" dirty="0"/>
              <a:t> </a:t>
            </a:r>
            <a:r>
              <a:rPr dirty="0"/>
              <a:t>SPENDING</a:t>
            </a:r>
            <a:r>
              <a:rPr spc="-60" dirty="0"/>
              <a:t> </a:t>
            </a:r>
            <a:r>
              <a:rPr dirty="0"/>
              <a:t>ACCOUNT</a:t>
            </a:r>
            <a:r>
              <a:rPr spc="-50" dirty="0"/>
              <a:t> </a:t>
            </a:r>
            <a:r>
              <a:rPr spc="-10" dirty="0"/>
              <a:t>(FSA)</a:t>
            </a: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466725" y="1022603"/>
          <a:ext cx="6858000" cy="4541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85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67335">
                <a:tc>
                  <a:txBody>
                    <a:bodyPr/>
                    <a:lstStyle/>
                    <a:p>
                      <a:pPr marL="36195">
                        <a:lnSpc>
                          <a:spcPts val="1710"/>
                        </a:lnSpc>
                      </a:pPr>
                      <a:r>
                        <a:rPr sz="1800" spc="-1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Healthcare </a:t>
                      </a:r>
                      <a:r>
                        <a:rPr sz="1800" spc="-25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FSA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69105"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can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save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money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when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use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tax-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free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dollars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from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Health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Care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Flexible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Spending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Account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(Health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Care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FSA)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pay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3619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eligible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health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care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expenses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incurred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by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you,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your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spouse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dependent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child(ren).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Note: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do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not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need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be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36195" marR="252095">
                        <a:lnSpc>
                          <a:spcPts val="1460"/>
                        </a:lnSpc>
                        <a:spcBef>
                          <a:spcPts val="8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enrolled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Northwestern-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sponsored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medical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plan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participate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Health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Care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FSA.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If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are an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NRSA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other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direct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postdoc, tax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restrictions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prevent</a:t>
                      </a:r>
                      <a:r>
                        <a:rPr sz="105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University from</a:t>
                      </a:r>
                      <a:r>
                        <a:rPr sz="105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offering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 you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pre-tax</a:t>
                      </a:r>
                      <a:r>
                        <a:rPr sz="105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deductions.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36195" marR="1460500">
                        <a:lnSpc>
                          <a:spcPts val="2360"/>
                        </a:lnSpc>
                        <a:spcBef>
                          <a:spcPts val="185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can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contribute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up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$3,400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year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your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account.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minimum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annual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contribution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$240.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If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choose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contribute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Health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Care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FSA: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264795" marR="287655" indent="-228600">
                        <a:lnSpc>
                          <a:spcPct val="116199"/>
                        </a:lnSpc>
                        <a:spcBef>
                          <a:spcPts val="635"/>
                        </a:spcBef>
                        <a:buSzPct val="95238"/>
                        <a:buFont typeface="Symbol"/>
                        <a:buChar char=""/>
                        <a:tabLst>
                          <a:tab pos="264795" algn="l"/>
                        </a:tabLst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Once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enrollment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takes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effect,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will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not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able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change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pre-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tax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contributions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account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until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next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Open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Enrollment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period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unless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experience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qualifying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life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event.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264795" marR="41910" indent="-228600" algn="just">
                        <a:lnSpc>
                          <a:spcPct val="115999"/>
                        </a:lnSpc>
                        <a:spcBef>
                          <a:spcPts val="894"/>
                        </a:spcBef>
                        <a:buSzPct val="95238"/>
                        <a:buFont typeface="Symbol"/>
                        <a:buChar char=""/>
                        <a:tabLst>
                          <a:tab pos="264795" algn="l"/>
                        </a:tabLst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can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reimbursed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eligible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health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care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expenses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up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full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value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pre-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tax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contributions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you’ve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agreed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to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make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year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from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first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day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benefit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year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–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even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before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all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scheduled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contributions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year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have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been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made.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264795" marR="161925" indent="-228600" algn="just">
                        <a:lnSpc>
                          <a:spcPct val="115999"/>
                        </a:lnSpc>
                        <a:spcBef>
                          <a:spcPts val="905"/>
                        </a:spcBef>
                        <a:buSzPct val="95238"/>
                        <a:buFont typeface="Symbol"/>
                        <a:buChar char=""/>
                        <a:tabLst>
                          <a:tab pos="264795" algn="l"/>
                        </a:tabLst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can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use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money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contribute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Health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Care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FSA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each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year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pay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eligible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expenses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incurred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calendar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year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(January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1-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December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31)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which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they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are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made,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well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eligible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expenses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incurred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January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1-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March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15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following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calendar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year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(the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grace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period).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264795" marR="277495" indent="-228600">
                        <a:lnSpc>
                          <a:spcPct val="116199"/>
                        </a:lnSpc>
                        <a:spcBef>
                          <a:spcPts val="890"/>
                        </a:spcBef>
                        <a:buSzPct val="95238"/>
                        <a:buFont typeface="Symbol"/>
                        <a:buChar char=""/>
                        <a:tabLst>
                          <a:tab pos="264795" algn="l"/>
                        </a:tabLst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deadline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submitting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claims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March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31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year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following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calendar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year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which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contributions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are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made.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264160" indent="-227965">
                        <a:lnSpc>
                          <a:spcPct val="100000"/>
                        </a:lnSpc>
                        <a:spcBef>
                          <a:spcPts val="1100"/>
                        </a:spcBef>
                        <a:buSzPct val="95238"/>
                        <a:buFont typeface="Symbol"/>
                        <a:buChar char=""/>
                        <a:tabLst>
                          <a:tab pos="264160" algn="l"/>
                        </a:tabLst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will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forfeit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any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unused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contributions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Health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Care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FSA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not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used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by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claim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filing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deadline.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264160" indent="-227965">
                        <a:lnSpc>
                          <a:spcPts val="1210"/>
                        </a:lnSpc>
                        <a:spcBef>
                          <a:spcPts val="1105"/>
                        </a:spcBef>
                        <a:buSzPct val="95238"/>
                        <a:buFont typeface="Symbol"/>
                        <a:buChar char=""/>
                        <a:tabLst>
                          <a:tab pos="264160" algn="l"/>
                        </a:tabLst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Funds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Health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Care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FSA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are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not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“portable”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if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retire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leave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Northwestern.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object 9"/>
          <p:cNvSpPr txBox="1"/>
          <p:nvPr/>
        </p:nvSpPr>
        <p:spPr>
          <a:xfrm>
            <a:off x="961897" y="6976871"/>
            <a:ext cx="3019425" cy="9537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04139">
              <a:lnSpc>
                <a:spcPct val="116199"/>
              </a:lnSpc>
              <a:spcBef>
                <a:spcPts val="100"/>
              </a:spcBef>
            </a:pPr>
            <a:r>
              <a:rPr sz="1050" b="1" dirty="0">
                <a:solidFill>
                  <a:srgbClr val="FFFFFF"/>
                </a:solidFill>
                <a:latin typeface="Calibri"/>
                <a:cs typeface="Calibri"/>
              </a:rPr>
              <a:t>Please</a:t>
            </a:r>
            <a:r>
              <a:rPr sz="105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FFFFFF"/>
                </a:solidFill>
                <a:latin typeface="Calibri"/>
                <a:cs typeface="Calibri"/>
              </a:rPr>
              <a:t>Also</a:t>
            </a:r>
            <a:r>
              <a:rPr sz="105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FFFFFF"/>
                </a:solidFill>
                <a:latin typeface="Calibri"/>
                <a:cs typeface="Calibri"/>
              </a:rPr>
              <a:t>Note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You</a:t>
            </a:r>
            <a:r>
              <a:rPr sz="105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must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renew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your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election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-25" dirty="0">
                <a:solidFill>
                  <a:srgbClr val="FFFFFF"/>
                </a:solidFill>
                <a:latin typeface="Calibri"/>
                <a:cs typeface="Calibri"/>
              </a:rPr>
              <a:t>to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make</a:t>
            </a:r>
            <a:r>
              <a:rPr sz="105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pre-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tax 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contributions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 to</a:t>
            </a:r>
            <a:r>
              <a:rPr sz="105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05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Health</a:t>
            </a:r>
            <a:r>
              <a:rPr sz="105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Care</a:t>
            </a:r>
            <a:r>
              <a:rPr sz="105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FSA </a:t>
            </a:r>
            <a:r>
              <a:rPr sz="1050" spc="-20" dirty="0">
                <a:solidFill>
                  <a:srgbClr val="FFFFFF"/>
                </a:solidFill>
                <a:latin typeface="Calibri"/>
                <a:cs typeface="Calibri"/>
              </a:rPr>
              <a:t>each</a:t>
            </a:r>
            <a:endParaRPr sz="10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year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during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Open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Enrollment.</a:t>
            </a:r>
            <a:r>
              <a:rPr sz="105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If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you</a:t>
            </a:r>
            <a:r>
              <a:rPr sz="105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don’t,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your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Health</a:t>
            </a:r>
            <a:endParaRPr sz="1050">
              <a:latin typeface="Calibri"/>
              <a:cs typeface="Calibri"/>
            </a:endParaRPr>
          </a:p>
          <a:p>
            <a:pPr marL="12700" marR="5080">
              <a:lnSpc>
                <a:spcPct val="115700"/>
              </a:lnSpc>
              <a:spcBef>
                <a:spcPts val="10"/>
              </a:spcBef>
            </a:pP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Care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FSA</a:t>
            </a:r>
            <a:r>
              <a:rPr sz="105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pre-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tax</a:t>
            </a:r>
            <a:r>
              <a:rPr sz="105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contribution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amount</a:t>
            </a:r>
            <a:r>
              <a:rPr sz="105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sz="105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next</a:t>
            </a:r>
            <a:r>
              <a:rPr sz="105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-20" dirty="0">
                <a:solidFill>
                  <a:srgbClr val="FFFFFF"/>
                </a:solidFill>
                <a:latin typeface="Calibri"/>
                <a:cs typeface="Calibri"/>
              </a:rPr>
              <a:t>year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will</a:t>
            </a:r>
            <a:r>
              <a:rPr sz="105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default</a:t>
            </a:r>
            <a:r>
              <a:rPr sz="105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105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-25" dirty="0">
                <a:solidFill>
                  <a:srgbClr val="FFFFFF"/>
                </a:solidFill>
                <a:latin typeface="Calibri"/>
                <a:cs typeface="Calibri"/>
              </a:rPr>
              <a:t>$0.</a:t>
            </a:r>
            <a:endParaRPr sz="105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54342" y="6127877"/>
            <a:ext cx="6851015" cy="539115"/>
            <a:chOff x="454342" y="6127877"/>
            <a:chExt cx="6851015" cy="539115"/>
          </a:xfrm>
        </p:grpSpPr>
        <p:sp>
          <p:nvSpPr>
            <p:cNvPr id="11" name="object 11"/>
            <p:cNvSpPr/>
            <p:nvPr/>
          </p:nvSpPr>
          <p:spPr>
            <a:xfrm>
              <a:off x="457200" y="6127877"/>
              <a:ext cx="6847840" cy="539115"/>
            </a:xfrm>
            <a:custGeom>
              <a:avLst/>
              <a:gdLst/>
              <a:ahLst/>
              <a:cxnLst/>
              <a:rect l="l" t="t" r="r" b="b"/>
              <a:pathLst>
                <a:path w="6847840" h="539115">
                  <a:moveTo>
                    <a:pt x="6758051" y="0"/>
                  </a:moveTo>
                  <a:lnTo>
                    <a:pt x="89814" y="0"/>
                  </a:lnTo>
                  <a:lnTo>
                    <a:pt x="54858" y="7046"/>
                  </a:lnTo>
                  <a:lnTo>
                    <a:pt x="26309" y="26273"/>
                  </a:lnTo>
                  <a:lnTo>
                    <a:pt x="7059" y="54810"/>
                  </a:lnTo>
                  <a:lnTo>
                    <a:pt x="0" y="89788"/>
                  </a:lnTo>
                  <a:lnTo>
                    <a:pt x="0" y="449072"/>
                  </a:lnTo>
                  <a:lnTo>
                    <a:pt x="7059" y="483997"/>
                  </a:lnTo>
                  <a:lnTo>
                    <a:pt x="26309" y="512540"/>
                  </a:lnTo>
                  <a:lnTo>
                    <a:pt x="54858" y="531796"/>
                  </a:lnTo>
                  <a:lnTo>
                    <a:pt x="89814" y="538861"/>
                  </a:lnTo>
                  <a:lnTo>
                    <a:pt x="6758051" y="538861"/>
                  </a:lnTo>
                  <a:lnTo>
                    <a:pt x="6792976" y="531796"/>
                  </a:lnTo>
                  <a:lnTo>
                    <a:pt x="6821519" y="512540"/>
                  </a:lnTo>
                  <a:lnTo>
                    <a:pt x="6840775" y="483997"/>
                  </a:lnTo>
                  <a:lnTo>
                    <a:pt x="6847840" y="449072"/>
                  </a:lnTo>
                  <a:lnTo>
                    <a:pt x="6847840" y="89788"/>
                  </a:lnTo>
                  <a:lnTo>
                    <a:pt x="6840775" y="54810"/>
                  </a:lnTo>
                  <a:lnTo>
                    <a:pt x="6821519" y="26273"/>
                  </a:lnTo>
                  <a:lnTo>
                    <a:pt x="6792976" y="7046"/>
                  </a:lnTo>
                  <a:lnTo>
                    <a:pt x="6758051" y="0"/>
                  </a:lnTo>
                  <a:close/>
                </a:path>
              </a:pathLst>
            </a:custGeom>
            <a:solidFill>
              <a:srgbClr val="99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4342" y="6198552"/>
              <a:ext cx="390080" cy="390080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876553" y="6176771"/>
            <a:ext cx="6177280" cy="397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6199"/>
              </a:lnSpc>
              <a:spcBef>
                <a:spcPts val="100"/>
              </a:spcBef>
            </a:pPr>
            <a:r>
              <a:rPr sz="1050" b="1" dirty="0">
                <a:solidFill>
                  <a:srgbClr val="FFFFFF"/>
                </a:solidFill>
                <a:latin typeface="Calibri"/>
                <a:cs typeface="Calibri"/>
              </a:rPr>
              <a:t>Please</a:t>
            </a:r>
            <a:r>
              <a:rPr sz="105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FFFFFF"/>
                </a:solidFill>
                <a:latin typeface="Calibri"/>
                <a:cs typeface="Calibri"/>
              </a:rPr>
              <a:t>Note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sz="105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This</a:t>
            </a:r>
            <a:r>
              <a:rPr sz="105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benefit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is</a:t>
            </a:r>
            <a:r>
              <a:rPr sz="105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not</a:t>
            </a:r>
            <a:r>
              <a:rPr sz="105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administered</a:t>
            </a:r>
            <a:r>
              <a:rPr sz="105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by</a:t>
            </a:r>
            <a:r>
              <a:rPr sz="105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Gallagher</a:t>
            </a:r>
            <a:r>
              <a:rPr sz="105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Benefits</a:t>
            </a:r>
            <a:r>
              <a:rPr sz="105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Services.</a:t>
            </a:r>
            <a:r>
              <a:rPr sz="105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Please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contact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Northwestern</a:t>
            </a:r>
            <a:r>
              <a:rPr sz="105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Human Resources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for additional</a:t>
            </a:r>
            <a:r>
              <a:rPr sz="105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information.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807459" y="9759964"/>
            <a:ext cx="150495" cy="15176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850" spc="-25" dirty="0">
                <a:latin typeface="Arial"/>
                <a:cs typeface="Arial"/>
              </a:rPr>
              <a:t>25</a:t>
            </a:r>
            <a:endParaRPr sz="8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1844"/>
            <a:ext cx="7772400" cy="777240"/>
          </a:xfrm>
          <a:custGeom>
            <a:avLst/>
            <a:gdLst/>
            <a:ahLst/>
            <a:cxnLst/>
            <a:rect l="l" t="t" r="r" b="b"/>
            <a:pathLst>
              <a:path w="7772400" h="777240">
                <a:moveTo>
                  <a:pt x="7772400" y="0"/>
                </a:moveTo>
                <a:lnTo>
                  <a:pt x="0" y="0"/>
                </a:lnTo>
                <a:lnTo>
                  <a:pt x="0" y="777240"/>
                </a:lnTo>
                <a:lnTo>
                  <a:pt x="7772400" y="777240"/>
                </a:lnTo>
                <a:lnTo>
                  <a:pt x="7772400" y="0"/>
                </a:lnTo>
                <a:close/>
              </a:path>
            </a:pathLst>
          </a:custGeom>
          <a:solidFill>
            <a:srgbClr val="522C8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9489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DEPENDENT</a:t>
            </a:r>
            <a:r>
              <a:rPr spc="-75" dirty="0"/>
              <a:t> </a:t>
            </a:r>
            <a:r>
              <a:rPr spc="-20" dirty="0"/>
              <a:t>CARE</a:t>
            </a: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7404199"/>
              </p:ext>
            </p:extLst>
          </p:nvPr>
        </p:nvGraphicFramePr>
        <p:xfrm>
          <a:off x="467588" y="2649727"/>
          <a:ext cx="6858000" cy="62103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85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55270">
                <a:tc>
                  <a:txBody>
                    <a:bodyPr/>
                    <a:lstStyle/>
                    <a:p>
                      <a:pPr marL="35560">
                        <a:lnSpc>
                          <a:spcPts val="1710"/>
                        </a:lnSpc>
                      </a:pPr>
                      <a:r>
                        <a:rPr sz="1800" spc="-1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Dependent</a:t>
                      </a:r>
                      <a:r>
                        <a:rPr sz="1800" spc="-55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Care</a:t>
                      </a:r>
                      <a:r>
                        <a:rPr sz="1800" spc="-5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FSA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55030"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If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are</a:t>
                      </a:r>
                      <a:r>
                        <a:rPr lang="en-US" sz="1050" dirty="0">
                          <a:latin typeface="Calibri"/>
                          <a:cs typeface="Calibri"/>
                        </a:rPr>
                        <a:t> a non-NRSA postdoc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on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University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payroll,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can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save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money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when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use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tax-free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dollars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from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Dependent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Care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Flexible</a:t>
                      </a:r>
                      <a:r>
                        <a:rPr lang="en-US"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Spending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Account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(Dependent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Care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FSA)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pay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eligible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dependent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care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expenses.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qualified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dependents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may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include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children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through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age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12,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spouse,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parents,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in-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laws,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siblings,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child(ren)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over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age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13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incapable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self-care.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Those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covered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must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be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declared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dependent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on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tax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return.</a:t>
                      </a:r>
                      <a:endParaRPr sz="1050" dirty="0">
                        <a:latin typeface="Calibri"/>
                        <a:cs typeface="Calibri"/>
                      </a:endParaRPr>
                    </a:p>
                    <a:p>
                      <a:pPr marL="35560" marR="432434">
                        <a:lnSpc>
                          <a:spcPct val="115999"/>
                        </a:lnSpc>
                        <a:spcBef>
                          <a:spcPts val="894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If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are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single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married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filing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taxes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jointly,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may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contribute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up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$7,500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per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household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(single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married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filing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jointly)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$3,750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per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year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married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individuals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filing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separately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Dependent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Care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FSA.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minimum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annual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contribution</a:t>
                      </a:r>
                      <a:r>
                        <a:rPr sz="105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is</a:t>
                      </a:r>
                      <a:r>
                        <a:rPr sz="105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$240.</a:t>
                      </a:r>
                      <a:endParaRPr sz="1050" dirty="0">
                        <a:latin typeface="Calibri"/>
                        <a:cs typeface="Calibri"/>
                      </a:endParaRPr>
                    </a:p>
                    <a:p>
                      <a:pPr marL="35560">
                        <a:lnSpc>
                          <a:spcPct val="100000"/>
                        </a:lnSpc>
                        <a:spcBef>
                          <a:spcPts val="1105"/>
                        </a:spcBef>
                      </a:pPr>
                      <a:r>
                        <a:rPr sz="105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If</a:t>
                      </a:r>
                      <a:r>
                        <a:rPr sz="1050" u="sng" spc="-20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u="sng" spc="-1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choose</a:t>
                      </a:r>
                      <a:r>
                        <a:rPr sz="1050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u="sng" spc="-1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contribute</a:t>
                      </a:r>
                      <a:r>
                        <a:rPr sz="1050" u="sng" spc="-1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u="sng" spc="-1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a</a:t>
                      </a:r>
                      <a:r>
                        <a:rPr sz="1050" u="sng" spc="-1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Dependent</a:t>
                      </a:r>
                      <a:r>
                        <a:rPr sz="1050" u="sng" spc="-1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Care</a:t>
                      </a:r>
                      <a:r>
                        <a:rPr sz="1050" u="sng" spc="-1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u="sng" spc="-20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FSA:</a:t>
                      </a:r>
                      <a:endParaRPr sz="1050" dirty="0">
                        <a:latin typeface="Calibri"/>
                        <a:cs typeface="Calibri"/>
                      </a:endParaRPr>
                    </a:p>
                    <a:p>
                      <a:pPr marL="264160" indent="-228600">
                        <a:lnSpc>
                          <a:spcPct val="100000"/>
                        </a:lnSpc>
                        <a:spcBef>
                          <a:spcPts val="1100"/>
                        </a:spcBef>
                        <a:buSzPct val="95238"/>
                        <a:buFont typeface="Symbol"/>
                        <a:buChar char=""/>
                        <a:tabLst>
                          <a:tab pos="264160" algn="l"/>
                        </a:tabLst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Once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enrollment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takes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effect,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will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not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able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change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your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contribution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that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account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until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next</a:t>
                      </a:r>
                      <a:endParaRPr sz="1050" dirty="0">
                        <a:latin typeface="Calibri"/>
                        <a:cs typeface="Calibri"/>
                      </a:endParaRPr>
                    </a:p>
                    <a:p>
                      <a:pPr marL="26416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enrollment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period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unless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experience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qualifying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life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event.</a:t>
                      </a:r>
                      <a:endParaRPr sz="1050" dirty="0">
                        <a:latin typeface="Calibri"/>
                        <a:cs typeface="Calibri"/>
                      </a:endParaRPr>
                    </a:p>
                    <a:p>
                      <a:pPr marL="264160" marR="119380" indent="-228600">
                        <a:lnSpc>
                          <a:spcPct val="116199"/>
                        </a:lnSpc>
                        <a:spcBef>
                          <a:spcPts val="900"/>
                        </a:spcBef>
                        <a:buSzPct val="95238"/>
                        <a:buFont typeface="Symbol"/>
                        <a:buChar char=""/>
                        <a:tabLst>
                          <a:tab pos="264160" algn="l"/>
                        </a:tabLst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can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be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reimbursed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eligible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dependent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care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expenses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up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your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current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account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balance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ONLY.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Any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expenses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in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excess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current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account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balance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will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reimbursed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additional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contributions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are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added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your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account</a:t>
                      </a:r>
                      <a:endParaRPr sz="1050" dirty="0">
                        <a:latin typeface="Calibri"/>
                        <a:cs typeface="Calibri"/>
                      </a:endParaRPr>
                    </a:p>
                    <a:p>
                      <a:pPr marL="26416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throughout the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year.</a:t>
                      </a:r>
                      <a:endParaRPr sz="1050" dirty="0">
                        <a:latin typeface="Calibri"/>
                        <a:cs typeface="Calibri"/>
                      </a:endParaRPr>
                    </a:p>
                    <a:p>
                      <a:pPr marL="264160" marR="412115" indent="-228600">
                        <a:lnSpc>
                          <a:spcPct val="115700"/>
                        </a:lnSpc>
                        <a:spcBef>
                          <a:spcPts val="905"/>
                        </a:spcBef>
                        <a:buSzPct val="95238"/>
                        <a:buFont typeface="Symbol"/>
                        <a:buChar char=""/>
                        <a:tabLst>
                          <a:tab pos="264160" algn="l"/>
                        </a:tabLst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can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use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money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contribute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Dependent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Care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FSA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each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year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pay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eligible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expenses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incurred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calendar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year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(January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1-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December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31)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which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they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are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made.</a:t>
                      </a:r>
                      <a:endParaRPr sz="1050" dirty="0">
                        <a:latin typeface="Calibri"/>
                        <a:cs typeface="Calibri"/>
                      </a:endParaRPr>
                    </a:p>
                    <a:p>
                      <a:pPr marL="264160" marR="180975" indent="-228600">
                        <a:lnSpc>
                          <a:spcPct val="115700"/>
                        </a:lnSpc>
                        <a:spcBef>
                          <a:spcPts val="910"/>
                        </a:spcBef>
                        <a:buSzPct val="95238"/>
                        <a:buFont typeface="Symbol"/>
                        <a:buChar char=""/>
                        <a:tabLst>
                          <a:tab pos="264160" algn="l"/>
                        </a:tabLst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deadline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submitting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claims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March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31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year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following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calendar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year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which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contributions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were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made.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submit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request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reimbursement,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must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complete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Inspira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claim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form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submit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it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Inspira.</a:t>
                      </a:r>
                      <a:endParaRPr sz="1050" dirty="0">
                        <a:latin typeface="Calibri"/>
                        <a:cs typeface="Calibri"/>
                      </a:endParaRPr>
                    </a:p>
                    <a:p>
                      <a:pPr marL="264160" indent="-228600">
                        <a:lnSpc>
                          <a:spcPct val="100000"/>
                        </a:lnSpc>
                        <a:spcBef>
                          <a:spcPts val="1105"/>
                        </a:spcBef>
                        <a:buSzPct val="95238"/>
                        <a:buFont typeface="Symbol"/>
                        <a:buChar char=""/>
                        <a:tabLst>
                          <a:tab pos="264160" algn="l"/>
                        </a:tabLst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will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forfeit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any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unused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contributions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Dependent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Care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FSA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at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year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end.</a:t>
                      </a:r>
                      <a:endParaRPr sz="1050" dirty="0">
                        <a:latin typeface="Calibri"/>
                        <a:cs typeface="Calibri"/>
                      </a:endParaRPr>
                    </a:p>
                    <a:p>
                      <a:pPr marL="264160" indent="-228600">
                        <a:lnSpc>
                          <a:spcPct val="100000"/>
                        </a:lnSpc>
                        <a:spcBef>
                          <a:spcPts val="1100"/>
                        </a:spcBef>
                        <a:buSzPct val="95238"/>
                        <a:buFont typeface="Symbol"/>
                        <a:buChar char=""/>
                        <a:tabLst>
                          <a:tab pos="264160" algn="l"/>
                        </a:tabLst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Funds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Dependent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Care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FSA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are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not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“portable”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if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retire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leave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Northwestern.</a:t>
                      </a:r>
                      <a:endParaRPr sz="1050" dirty="0">
                        <a:latin typeface="Calibri"/>
                        <a:cs typeface="Calibri"/>
                      </a:endParaRPr>
                    </a:p>
                    <a:p>
                      <a:pPr marL="35560">
                        <a:lnSpc>
                          <a:spcPct val="100000"/>
                        </a:lnSpc>
                        <a:spcBef>
                          <a:spcPts val="1100"/>
                        </a:spcBef>
                      </a:pPr>
                      <a:r>
                        <a:rPr sz="105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Eligible</a:t>
                      </a:r>
                      <a:r>
                        <a:rPr sz="1050" u="sng" spc="-2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dependent</a:t>
                      </a:r>
                      <a:r>
                        <a:rPr sz="1050" u="sng" spc="-1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care</a:t>
                      </a:r>
                      <a:r>
                        <a:rPr sz="1050" u="sng" spc="-1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expenses</a:t>
                      </a:r>
                      <a:r>
                        <a:rPr sz="1050" u="sng" spc="-2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u="sng" spc="-20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can</a:t>
                      </a:r>
                      <a:r>
                        <a:rPr sz="1050" u="sng" spc="-1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reimburse</a:t>
                      </a:r>
                      <a:r>
                        <a:rPr sz="1050" u="sng" spc="-20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using</a:t>
                      </a:r>
                      <a:r>
                        <a:rPr sz="1050" u="sng" spc="-20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pre-</a:t>
                      </a:r>
                      <a:r>
                        <a:rPr sz="105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tax</a:t>
                      </a:r>
                      <a:r>
                        <a:rPr sz="1050" u="sng" spc="-1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dollars</a:t>
                      </a:r>
                      <a:r>
                        <a:rPr sz="1050" u="sng" spc="-20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from</a:t>
                      </a:r>
                      <a:r>
                        <a:rPr sz="1050" u="sng" spc="-20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a</a:t>
                      </a:r>
                      <a:r>
                        <a:rPr sz="1050" u="sng" spc="-1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Dependent</a:t>
                      </a:r>
                      <a:r>
                        <a:rPr sz="1050" u="sng" spc="-1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Care</a:t>
                      </a:r>
                      <a:r>
                        <a:rPr sz="1050" u="sng" spc="-20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FSA</a:t>
                      </a:r>
                      <a:r>
                        <a:rPr sz="1050" u="sng" spc="-20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include:</a:t>
                      </a:r>
                      <a:endParaRPr sz="1050" dirty="0">
                        <a:latin typeface="Calibri"/>
                        <a:cs typeface="Calibri"/>
                      </a:endParaRPr>
                    </a:p>
                    <a:p>
                      <a:pPr marL="264160" indent="-228600">
                        <a:lnSpc>
                          <a:spcPct val="100000"/>
                        </a:lnSpc>
                        <a:spcBef>
                          <a:spcPts val="1105"/>
                        </a:spcBef>
                        <a:buSzPct val="95238"/>
                        <a:buFont typeface="Symbol"/>
                        <a:buChar char=""/>
                        <a:tabLst>
                          <a:tab pos="264160" algn="l"/>
                        </a:tabLst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Summer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Sports/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Day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camp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camp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activities.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Please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note: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Overnight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Camp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NOT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eligible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expense.</a:t>
                      </a:r>
                      <a:endParaRPr sz="1050" dirty="0">
                        <a:latin typeface="Calibri"/>
                        <a:cs typeface="Calibri"/>
                      </a:endParaRPr>
                    </a:p>
                    <a:p>
                      <a:pPr marL="264160" indent="-228600">
                        <a:lnSpc>
                          <a:spcPct val="100000"/>
                        </a:lnSpc>
                        <a:spcBef>
                          <a:spcPts val="1095"/>
                        </a:spcBef>
                        <a:buSzPct val="95238"/>
                        <a:buFont typeface="Symbol"/>
                        <a:buChar char=""/>
                        <a:tabLst>
                          <a:tab pos="264160" algn="l"/>
                        </a:tabLst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Day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care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child(ren).</a:t>
                      </a:r>
                      <a:endParaRPr sz="1050" dirty="0">
                        <a:latin typeface="Calibri"/>
                        <a:cs typeface="Calibri"/>
                      </a:endParaRPr>
                    </a:p>
                    <a:p>
                      <a:pPr marL="264160" indent="-228600">
                        <a:lnSpc>
                          <a:spcPct val="100000"/>
                        </a:lnSpc>
                        <a:spcBef>
                          <a:spcPts val="1105"/>
                        </a:spcBef>
                        <a:buSzPct val="95238"/>
                        <a:buFont typeface="Symbol"/>
                        <a:buChar char=""/>
                        <a:tabLst>
                          <a:tab pos="264160" algn="l"/>
                        </a:tabLst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Day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care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elderly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disabled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dependent.</a:t>
                      </a:r>
                      <a:endParaRPr sz="1050" dirty="0">
                        <a:latin typeface="Calibri"/>
                        <a:cs typeface="Calibri"/>
                      </a:endParaRPr>
                    </a:p>
                    <a:p>
                      <a:pPr marL="264160" indent="-228600">
                        <a:lnSpc>
                          <a:spcPts val="1210"/>
                        </a:lnSpc>
                        <a:spcBef>
                          <a:spcPts val="1100"/>
                        </a:spcBef>
                        <a:buSzPct val="95238"/>
                        <a:buFont typeface="Symbol"/>
                        <a:buChar char=""/>
                        <a:tabLst>
                          <a:tab pos="264160" algn="l"/>
                        </a:tabLst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Nanny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salary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and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taxes.</a:t>
                      </a:r>
                      <a:endParaRPr sz="1050" dirty="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457200" y="901446"/>
          <a:ext cx="6858000" cy="16268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85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69875">
                <a:tc>
                  <a:txBody>
                    <a:bodyPr/>
                    <a:lstStyle/>
                    <a:p>
                      <a:pPr marL="36195">
                        <a:lnSpc>
                          <a:spcPts val="1710"/>
                        </a:lnSpc>
                      </a:pPr>
                      <a:r>
                        <a:rPr sz="180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Benefit</a:t>
                      </a:r>
                      <a:r>
                        <a:rPr sz="1800" spc="-8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Eligibility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56995"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If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are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non-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NRSA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postdoc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on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University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payroll,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are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eligible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dependent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care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FSA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via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Inspira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with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50" dirty="0">
                          <a:latin typeface="Calibri"/>
                          <a:cs typeface="Calibri"/>
                        </a:rPr>
                        <a:t>a</a:t>
                      </a:r>
                      <a:endParaRPr sz="1050" dirty="0">
                        <a:latin typeface="Calibri"/>
                        <a:cs typeface="Calibri"/>
                      </a:endParaRPr>
                    </a:p>
                    <a:p>
                      <a:pPr marL="3619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University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match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up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$4,000.</a:t>
                      </a:r>
                      <a:endParaRPr sz="1050" dirty="0">
                        <a:latin typeface="Calibri"/>
                        <a:cs typeface="Calibri"/>
                      </a:endParaRPr>
                    </a:p>
                    <a:p>
                      <a:pPr marL="36195">
                        <a:lnSpc>
                          <a:spcPct val="100000"/>
                        </a:lnSpc>
                        <a:spcBef>
                          <a:spcPts val="110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If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are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NRSA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other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direct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postdoc,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tax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restrictions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prevent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University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from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offering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pre-tax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deductions.</a:t>
                      </a:r>
                      <a:endParaRPr sz="1050" dirty="0">
                        <a:latin typeface="Calibri"/>
                        <a:cs typeface="Calibri"/>
                      </a:endParaRPr>
                    </a:p>
                    <a:p>
                      <a:pPr marL="36195" marR="177800">
                        <a:lnSpc>
                          <a:spcPct val="115700"/>
                        </a:lnSpc>
                        <a:spcBef>
                          <a:spcPts val="1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Instead,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are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eligible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dependent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care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grant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from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University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(up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$4,000)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subject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same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parameters 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laid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out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Dependent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Care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FSA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description.</a:t>
                      </a:r>
                      <a:endParaRPr sz="1050" dirty="0">
                        <a:latin typeface="Calibri"/>
                        <a:cs typeface="Calibri"/>
                      </a:endParaRPr>
                    </a:p>
                    <a:p>
                      <a:pPr marL="36195">
                        <a:lnSpc>
                          <a:spcPts val="1210"/>
                        </a:lnSpc>
                        <a:spcBef>
                          <a:spcPts val="110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Use</a:t>
                      </a:r>
                      <a:r>
                        <a:rPr sz="105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this</a:t>
                      </a:r>
                      <a:r>
                        <a:rPr sz="105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link</a:t>
                      </a:r>
                      <a:r>
                        <a:rPr sz="105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apply:</a:t>
                      </a:r>
                      <a:r>
                        <a:rPr sz="1050" spc="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u="sng" spc="-10" dirty="0">
                          <a:solidFill>
                            <a:srgbClr val="00AFEF"/>
                          </a:solidFill>
                          <a:uFill>
                            <a:solidFill>
                              <a:srgbClr val="00AFEF"/>
                            </a:solidFill>
                          </a:uFill>
                          <a:latin typeface="Calibri"/>
                          <a:cs typeface="Calibri"/>
                          <a:hlinkClick r:id="rId3"/>
                        </a:rPr>
                        <a:t>https://onbase-sso.northwestern.edu/form/hr-ops-integrate-benefits-form.</a:t>
                      </a:r>
                      <a:endParaRPr sz="1050" dirty="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6" name="object 6"/>
          <p:cNvGrpSpPr/>
          <p:nvPr/>
        </p:nvGrpSpPr>
        <p:grpSpPr>
          <a:xfrm>
            <a:off x="467588" y="8990406"/>
            <a:ext cx="6858634" cy="539115"/>
            <a:chOff x="467588" y="8990406"/>
            <a:chExt cx="6858634" cy="539115"/>
          </a:xfrm>
        </p:grpSpPr>
        <p:sp>
          <p:nvSpPr>
            <p:cNvPr id="7" name="object 7"/>
            <p:cNvSpPr/>
            <p:nvPr/>
          </p:nvSpPr>
          <p:spPr>
            <a:xfrm>
              <a:off x="477748" y="8990406"/>
              <a:ext cx="6848475" cy="539115"/>
            </a:xfrm>
            <a:custGeom>
              <a:avLst/>
              <a:gdLst/>
              <a:ahLst/>
              <a:cxnLst/>
              <a:rect l="l" t="t" r="r" b="b"/>
              <a:pathLst>
                <a:path w="6848475" h="539115">
                  <a:moveTo>
                    <a:pt x="6758076" y="0"/>
                  </a:moveTo>
                  <a:lnTo>
                    <a:pt x="89827" y="0"/>
                  </a:lnTo>
                  <a:lnTo>
                    <a:pt x="54864" y="7059"/>
                  </a:lnTo>
                  <a:lnTo>
                    <a:pt x="26311" y="26311"/>
                  </a:lnTo>
                  <a:lnTo>
                    <a:pt x="7059" y="54864"/>
                  </a:lnTo>
                  <a:lnTo>
                    <a:pt x="0" y="89827"/>
                  </a:lnTo>
                  <a:lnTo>
                    <a:pt x="0" y="449110"/>
                  </a:lnTo>
                  <a:lnTo>
                    <a:pt x="7059" y="484073"/>
                  </a:lnTo>
                  <a:lnTo>
                    <a:pt x="26311" y="512625"/>
                  </a:lnTo>
                  <a:lnTo>
                    <a:pt x="54864" y="531877"/>
                  </a:lnTo>
                  <a:lnTo>
                    <a:pt x="89827" y="538937"/>
                  </a:lnTo>
                  <a:lnTo>
                    <a:pt x="6758076" y="538937"/>
                  </a:lnTo>
                  <a:lnTo>
                    <a:pt x="6793001" y="531877"/>
                  </a:lnTo>
                  <a:lnTo>
                    <a:pt x="6821544" y="512625"/>
                  </a:lnTo>
                  <a:lnTo>
                    <a:pt x="6840801" y="484073"/>
                  </a:lnTo>
                  <a:lnTo>
                    <a:pt x="6847865" y="449110"/>
                  </a:lnTo>
                  <a:lnTo>
                    <a:pt x="6847865" y="89827"/>
                  </a:lnTo>
                  <a:lnTo>
                    <a:pt x="6840801" y="54864"/>
                  </a:lnTo>
                  <a:lnTo>
                    <a:pt x="6821544" y="26311"/>
                  </a:lnTo>
                  <a:lnTo>
                    <a:pt x="6793001" y="7059"/>
                  </a:lnTo>
                  <a:lnTo>
                    <a:pt x="6758076" y="0"/>
                  </a:lnTo>
                  <a:close/>
                </a:path>
              </a:pathLst>
            </a:custGeom>
            <a:solidFill>
              <a:srgbClr val="99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7588" y="9064485"/>
              <a:ext cx="390080" cy="39008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878077" y="9002521"/>
            <a:ext cx="6000750" cy="397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6199"/>
              </a:lnSpc>
              <a:spcBef>
                <a:spcPts val="100"/>
              </a:spcBef>
            </a:pPr>
            <a:r>
              <a:rPr sz="1050" b="1" dirty="0">
                <a:solidFill>
                  <a:srgbClr val="FFFFFF"/>
                </a:solidFill>
                <a:latin typeface="Calibri"/>
                <a:cs typeface="Calibri"/>
              </a:rPr>
              <a:t>Please</a:t>
            </a:r>
            <a:r>
              <a:rPr sz="105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FFFFFF"/>
                </a:solidFill>
                <a:latin typeface="Calibri"/>
                <a:cs typeface="Calibri"/>
              </a:rPr>
              <a:t>Note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sz="105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These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benefits</a:t>
            </a:r>
            <a:r>
              <a:rPr sz="105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are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not</a:t>
            </a:r>
            <a:r>
              <a:rPr sz="105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administered</a:t>
            </a:r>
            <a:r>
              <a:rPr sz="105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by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Gallagher</a:t>
            </a:r>
            <a:r>
              <a:rPr sz="105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Benefits</a:t>
            </a:r>
            <a:r>
              <a:rPr sz="105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Services.</a:t>
            </a:r>
            <a:r>
              <a:rPr sz="105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Please</a:t>
            </a:r>
            <a:r>
              <a:rPr sz="105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contact</a:t>
            </a:r>
            <a:r>
              <a:rPr sz="105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Northwestern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Human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 Resources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sz="105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additional</a:t>
            </a:r>
            <a:r>
              <a:rPr sz="105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information.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pc="-25" dirty="0"/>
              <a:t>26</a:t>
            </a:fld>
            <a:endParaRPr spc="-25" dirty="0"/>
          </a:p>
        </p:txBody>
      </p:sp>
    </p:spTree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1844"/>
            <a:ext cx="7772400" cy="777240"/>
          </a:xfrm>
          <a:custGeom>
            <a:avLst/>
            <a:gdLst/>
            <a:ahLst/>
            <a:cxnLst/>
            <a:rect l="l" t="t" r="r" b="b"/>
            <a:pathLst>
              <a:path w="7772400" h="777240">
                <a:moveTo>
                  <a:pt x="7772400" y="0"/>
                </a:moveTo>
                <a:lnTo>
                  <a:pt x="0" y="0"/>
                </a:lnTo>
                <a:lnTo>
                  <a:pt x="0" y="777240"/>
                </a:lnTo>
                <a:lnTo>
                  <a:pt x="7772400" y="777240"/>
                </a:lnTo>
                <a:lnTo>
                  <a:pt x="7772400" y="0"/>
                </a:lnTo>
                <a:close/>
              </a:path>
            </a:pathLst>
          </a:custGeom>
          <a:solidFill>
            <a:srgbClr val="522C8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9489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DEPENDENT</a:t>
            </a:r>
            <a:r>
              <a:rPr spc="-75" dirty="0"/>
              <a:t> </a:t>
            </a:r>
            <a:r>
              <a:rPr spc="-20" dirty="0"/>
              <a:t>CARE</a:t>
            </a: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460070" y="1373695"/>
          <a:ext cx="6858000" cy="17386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85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67335">
                <a:tc>
                  <a:txBody>
                    <a:bodyPr/>
                    <a:lstStyle/>
                    <a:p>
                      <a:pPr marL="35560">
                        <a:lnSpc>
                          <a:spcPts val="1710"/>
                        </a:lnSpc>
                      </a:pPr>
                      <a:r>
                        <a:rPr sz="1800" spc="-1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Dependent</a:t>
                      </a:r>
                      <a:r>
                        <a:rPr sz="1800" spc="-25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Care</a:t>
                      </a:r>
                      <a:r>
                        <a:rPr sz="1800" spc="-2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University</a:t>
                      </a:r>
                      <a:r>
                        <a:rPr sz="1800" spc="-2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Grant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71295">
                <a:tc>
                  <a:txBody>
                    <a:bodyPr/>
                    <a:lstStyle/>
                    <a:p>
                      <a:pPr marL="35560" marR="93980">
                        <a:lnSpc>
                          <a:spcPct val="116199"/>
                        </a:lnSpc>
                        <a:spcBef>
                          <a:spcPts val="60"/>
                        </a:spcBef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Postdocs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eligible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FSA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are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also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eligible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matching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funds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from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University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their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Dependent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Care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FSA.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Based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on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postdoc’s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household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earnings,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University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will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provide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contribution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dependent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care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FSA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plan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based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on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the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3556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chart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below.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35560" marR="906144">
                        <a:lnSpc>
                          <a:spcPct val="187100"/>
                        </a:lnSpc>
                        <a:spcBef>
                          <a:spcPts val="5"/>
                        </a:spcBef>
                      </a:pPr>
                      <a:r>
                        <a:rPr sz="1050" b="1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Please</a:t>
                      </a:r>
                      <a:r>
                        <a:rPr sz="1050" b="1" spc="-10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note:</a:t>
                      </a:r>
                      <a:r>
                        <a:rPr sz="1050" b="1" spc="-10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must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apply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annually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order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receive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University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funds.</a:t>
                      </a:r>
                      <a:r>
                        <a:rPr sz="1050" spc="2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Late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enrollments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will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prorated.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Use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link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below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apply.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35560">
                        <a:lnSpc>
                          <a:spcPts val="1215"/>
                        </a:lnSpc>
                        <a:spcBef>
                          <a:spcPts val="1105"/>
                        </a:spcBef>
                      </a:pPr>
                      <a:r>
                        <a:rPr sz="1050" u="sng" spc="-10" dirty="0">
                          <a:solidFill>
                            <a:srgbClr val="00AFEF"/>
                          </a:solidFill>
                          <a:uFill>
                            <a:solidFill>
                              <a:srgbClr val="00AFEF"/>
                            </a:solidFill>
                          </a:uFill>
                          <a:latin typeface="Calibri"/>
                          <a:cs typeface="Calibri"/>
                          <a:hlinkClick r:id="rId3"/>
                        </a:rPr>
                        <a:t>https://onbase-sso.northwestern.edu/form/hr-ops-integrate-benefits-</a:t>
                      </a:r>
                      <a:r>
                        <a:rPr sz="1050" u="sng" spc="-20" dirty="0">
                          <a:solidFill>
                            <a:srgbClr val="00AFEF"/>
                          </a:solidFill>
                          <a:uFill>
                            <a:solidFill>
                              <a:srgbClr val="00AFEF"/>
                            </a:solidFill>
                          </a:uFill>
                          <a:latin typeface="Calibri"/>
                          <a:cs typeface="Calibri"/>
                          <a:hlinkClick r:id="rId3"/>
                        </a:rPr>
                        <a:t>form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" name="objec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9152994"/>
              </p:ext>
            </p:extLst>
          </p:nvPr>
        </p:nvGraphicFramePr>
        <p:xfrm>
          <a:off x="457200" y="3730688"/>
          <a:ext cx="6857364" cy="15627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345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01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326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140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146050" algn="ctr">
                        <a:lnSpc>
                          <a:spcPct val="100000"/>
                        </a:lnSpc>
                      </a:pPr>
                      <a:r>
                        <a:rPr sz="1050" b="1" dirty="0">
                          <a:solidFill>
                            <a:srgbClr val="FFFFF0"/>
                          </a:solidFill>
                          <a:latin typeface="Calibri"/>
                          <a:cs typeface="Calibri"/>
                        </a:rPr>
                        <a:t>Household</a:t>
                      </a:r>
                      <a:r>
                        <a:rPr sz="1050" b="1" spc="-40" dirty="0">
                          <a:solidFill>
                            <a:srgbClr val="FFFFF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solidFill>
                            <a:srgbClr val="FFFFF0"/>
                          </a:solidFill>
                          <a:latin typeface="Calibri"/>
                          <a:cs typeface="Calibri"/>
                        </a:rPr>
                        <a:t>Earnings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67945" marB="0">
                    <a:solidFill>
                      <a:srgbClr val="522C8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R="13335" algn="ctr">
                        <a:lnSpc>
                          <a:spcPct val="100000"/>
                        </a:lnSpc>
                      </a:pPr>
                      <a:r>
                        <a:rPr sz="1050" b="1" spc="-10" dirty="0">
                          <a:solidFill>
                            <a:srgbClr val="FFFFF0"/>
                          </a:solidFill>
                          <a:latin typeface="Calibri"/>
                          <a:cs typeface="Calibri"/>
                        </a:rPr>
                        <a:t>Northwestern</a:t>
                      </a:r>
                      <a:r>
                        <a:rPr sz="1050" b="1" spc="5" dirty="0">
                          <a:solidFill>
                            <a:srgbClr val="FFFFF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rgbClr val="FFFFF0"/>
                          </a:solidFill>
                          <a:latin typeface="Calibri"/>
                          <a:cs typeface="Calibri"/>
                        </a:rPr>
                        <a:t>Election</a:t>
                      </a:r>
                      <a:r>
                        <a:rPr sz="1050" b="1" spc="10" dirty="0">
                          <a:solidFill>
                            <a:srgbClr val="FFFFF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rgbClr val="FFFFF0"/>
                          </a:solidFill>
                          <a:latin typeface="Calibri"/>
                          <a:cs typeface="Calibri"/>
                        </a:rPr>
                        <a:t>Match</a:t>
                      </a:r>
                      <a:r>
                        <a:rPr sz="1050" b="1" spc="5" dirty="0">
                          <a:solidFill>
                            <a:srgbClr val="FFFFF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25" dirty="0">
                          <a:solidFill>
                            <a:srgbClr val="FFFFF0"/>
                          </a:solidFill>
                          <a:latin typeface="Calibri"/>
                          <a:cs typeface="Calibri"/>
                        </a:rPr>
                        <a:t>(%)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67945" marB="0">
                    <a:solidFill>
                      <a:srgbClr val="522C8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R="158750" algn="ctr">
                        <a:lnSpc>
                          <a:spcPct val="100000"/>
                        </a:lnSpc>
                      </a:pPr>
                      <a:r>
                        <a:rPr sz="1050" b="1" dirty="0">
                          <a:solidFill>
                            <a:srgbClr val="FFFFF0"/>
                          </a:solidFill>
                          <a:latin typeface="Calibri"/>
                          <a:cs typeface="Calibri"/>
                        </a:rPr>
                        <a:t>Maximum</a:t>
                      </a:r>
                      <a:r>
                        <a:rPr sz="1050" b="1" spc="-35" dirty="0">
                          <a:solidFill>
                            <a:srgbClr val="FFFFF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solidFill>
                            <a:srgbClr val="FFFFF0"/>
                          </a:solidFill>
                          <a:latin typeface="Calibri"/>
                          <a:cs typeface="Calibri"/>
                        </a:rPr>
                        <a:t>Contribution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67945" marB="0">
                    <a:solidFill>
                      <a:srgbClr val="522C8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5585">
                <a:tc>
                  <a:txBody>
                    <a:bodyPr/>
                    <a:lstStyle/>
                    <a:p>
                      <a:pPr marL="14605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Up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$60,000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3020" marB="0"/>
                </a:tc>
                <a:tc>
                  <a:txBody>
                    <a:bodyPr/>
                    <a:lstStyle/>
                    <a:p>
                      <a:pPr marR="1206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050" spc="-25" dirty="0">
                          <a:latin typeface="Calibri"/>
                          <a:cs typeface="Calibri"/>
                        </a:rPr>
                        <a:t>80%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3020" marB="0"/>
                </a:tc>
                <a:tc>
                  <a:txBody>
                    <a:bodyPr/>
                    <a:lstStyle/>
                    <a:p>
                      <a:pPr marR="15875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$4,000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per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year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302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14605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$60,001—$75,000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R="1206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050" spc="-25" dirty="0">
                          <a:latin typeface="Calibri"/>
                          <a:cs typeface="Calibri"/>
                        </a:rPr>
                        <a:t>60%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R="15875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$3,000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per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year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marL="14668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$75,001—$100,000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3655" marB="0"/>
                </a:tc>
                <a:tc>
                  <a:txBody>
                    <a:bodyPr/>
                    <a:lstStyle/>
                    <a:p>
                      <a:pPr marR="1206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050" spc="-25" dirty="0">
                          <a:latin typeface="Calibri"/>
                          <a:cs typeface="Calibri"/>
                        </a:rPr>
                        <a:t>40%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3655" marB="0"/>
                </a:tc>
                <a:tc>
                  <a:txBody>
                    <a:bodyPr/>
                    <a:lstStyle/>
                    <a:p>
                      <a:pPr marR="15811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$2,000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per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year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3655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7490">
                <a:tc>
                  <a:txBody>
                    <a:bodyPr/>
                    <a:lstStyle/>
                    <a:p>
                      <a:pPr marL="14668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$100,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001—$1</a:t>
                      </a:r>
                      <a:r>
                        <a:rPr lang="en-US" sz="1050" spc="-10" dirty="0">
                          <a:latin typeface="Calibri"/>
                          <a:cs typeface="Calibri"/>
                        </a:rPr>
                        <a:t>5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0,000</a:t>
                      </a:r>
                      <a:endParaRPr sz="1050" dirty="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R="1206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050" spc="-25" dirty="0">
                          <a:latin typeface="Calibri"/>
                          <a:cs typeface="Calibri"/>
                        </a:rPr>
                        <a:t>20%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R="15875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$1,000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per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year</a:t>
                      </a:r>
                      <a:endParaRPr sz="1050" dirty="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6" name="object 6"/>
          <p:cNvGrpSpPr/>
          <p:nvPr/>
        </p:nvGrpSpPr>
        <p:grpSpPr>
          <a:xfrm>
            <a:off x="426910" y="5890640"/>
            <a:ext cx="6881495" cy="892810"/>
            <a:chOff x="426910" y="5890640"/>
            <a:chExt cx="6881495" cy="892810"/>
          </a:xfrm>
        </p:grpSpPr>
        <p:sp>
          <p:nvSpPr>
            <p:cNvPr id="7" name="object 7"/>
            <p:cNvSpPr/>
            <p:nvPr/>
          </p:nvSpPr>
          <p:spPr>
            <a:xfrm>
              <a:off x="460057" y="5890640"/>
              <a:ext cx="6848475" cy="892810"/>
            </a:xfrm>
            <a:custGeom>
              <a:avLst/>
              <a:gdLst/>
              <a:ahLst/>
              <a:cxnLst/>
              <a:rect l="l" t="t" r="r" b="b"/>
              <a:pathLst>
                <a:path w="6848475" h="892809">
                  <a:moveTo>
                    <a:pt x="6699059" y="0"/>
                  </a:moveTo>
                  <a:lnTo>
                    <a:pt x="148780" y="0"/>
                  </a:lnTo>
                  <a:lnTo>
                    <a:pt x="101759" y="7591"/>
                  </a:lnTo>
                  <a:lnTo>
                    <a:pt x="60918" y="28728"/>
                  </a:lnTo>
                  <a:lnTo>
                    <a:pt x="28709" y="60953"/>
                  </a:lnTo>
                  <a:lnTo>
                    <a:pt x="7586" y="101811"/>
                  </a:lnTo>
                  <a:lnTo>
                    <a:pt x="0" y="148844"/>
                  </a:lnTo>
                  <a:lnTo>
                    <a:pt x="0" y="743966"/>
                  </a:lnTo>
                  <a:lnTo>
                    <a:pt x="7586" y="790985"/>
                  </a:lnTo>
                  <a:lnTo>
                    <a:pt x="28709" y="831811"/>
                  </a:lnTo>
                  <a:lnTo>
                    <a:pt x="60918" y="863999"/>
                  </a:lnTo>
                  <a:lnTo>
                    <a:pt x="101759" y="885104"/>
                  </a:lnTo>
                  <a:lnTo>
                    <a:pt x="148780" y="892683"/>
                  </a:lnTo>
                  <a:lnTo>
                    <a:pt x="6699059" y="892683"/>
                  </a:lnTo>
                  <a:lnTo>
                    <a:pt x="6746092" y="885104"/>
                  </a:lnTo>
                  <a:lnTo>
                    <a:pt x="6786949" y="863999"/>
                  </a:lnTo>
                  <a:lnTo>
                    <a:pt x="6819175" y="831811"/>
                  </a:lnTo>
                  <a:lnTo>
                    <a:pt x="6840311" y="790985"/>
                  </a:lnTo>
                  <a:lnTo>
                    <a:pt x="6847903" y="743966"/>
                  </a:lnTo>
                  <a:lnTo>
                    <a:pt x="6847903" y="148844"/>
                  </a:lnTo>
                  <a:lnTo>
                    <a:pt x="6840311" y="101811"/>
                  </a:lnTo>
                  <a:lnTo>
                    <a:pt x="6819175" y="60953"/>
                  </a:lnTo>
                  <a:lnTo>
                    <a:pt x="6786949" y="28728"/>
                  </a:lnTo>
                  <a:lnTo>
                    <a:pt x="6746092" y="7591"/>
                  </a:lnTo>
                  <a:lnTo>
                    <a:pt x="6699059" y="0"/>
                  </a:lnTo>
                  <a:close/>
                </a:path>
              </a:pathLst>
            </a:custGeom>
            <a:solidFill>
              <a:srgbClr val="99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6910" y="6132385"/>
              <a:ext cx="491680" cy="49168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878839" y="5939789"/>
            <a:ext cx="6179185" cy="768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999"/>
              </a:lnSpc>
              <a:spcBef>
                <a:spcPts val="100"/>
              </a:spcBef>
            </a:pPr>
            <a:r>
              <a:rPr sz="1050" b="1" dirty="0">
                <a:solidFill>
                  <a:srgbClr val="FFFFFF"/>
                </a:solidFill>
                <a:latin typeface="Calibri"/>
                <a:cs typeface="Calibri"/>
              </a:rPr>
              <a:t>Please</a:t>
            </a:r>
            <a:r>
              <a:rPr sz="105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FFFFFF"/>
                </a:solidFill>
                <a:latin typeface="Calibri"/>
                <a:cs typeface="Calibri"/>
              </a:rPr>
              <a:t>Note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 Postdocs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funded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by</a:t>
            </a:r>
            <a:r>
              <a:rPr sz="105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an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NRSA</a:t>
            </a:r>
            <a:r>
              <a:rPr sz="105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grant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are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not</a:t>
            </a:r>
            <a:r>
              <a:rPr sz="105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eligible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sz="105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pre-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tax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deductions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matching.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Instead,</a:t>
            </a:r>
            <a:r>
              <a:rPr sz="105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-25" dirty="0">
                <a:solidFill>
                  <a:srgbClr val="FFFFFF"/>
                </a:solidFill>
                <a:latin typeface="Calibri"/>
                <a:cs typeface="Calibri"/>
              </a:rPr>
              <a:t>the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University</a:t>
            </a:r>
            <a:r>
              <a:rPr sz="105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offers</a:t>
            </a:r>
            <a:r>
              <a:rPr sz="105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these</a:t>
            </a:r>
            <a:r>
              <a:rPr sz="105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postdocs</a:t>
            </a:r>
            <a:r>
              <a:rPr sz="105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an</a:t>
            </a:r>
            <a:r>
              <a:rPr sz="105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equivalent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dependent</a:t>
            </a:r>
            <a:r>
              <a:rPr sz="105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care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grant</a:t>
            </a:r>
            <a:r>
              <a:rPr sz="105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105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up</a:t>
            </a:r>
            <a:r>
              <a:rPr sz="105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105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$4</a:t>
            </a:r>
            <a:r>
              <a:rPr lang="en-US" sz="1050" dirty="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000</a:t>
            </a:r>
            <a:r>
              <a:rPr sz="105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be</a:t>
            </a:r>
            <a:r>
              <a:rPr sz="105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used</a:t>
            </a:r>
            <a:r>
              <a:rPr sz="105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on</a:t>
            </a:r>
            <a:r>
              <a:rPr sz="105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eligible expenses</a:t>
            </a:r>
            <a:r>
              <a:rPr sz="105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as</a:t>
            </a:r>
            <a:r>
              <a:rPr sz="105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described</a:t>
            </a:r>
            <a:r>
              <a:rPr sz="105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under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FSA.</a:t>
            </a:r>
            <a:r>
              <a:rPr sz="105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NRSA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postdocs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are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also</a:t>
            </a:r>
            <a:r>
              <a:rPr sz="105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eligible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childcare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support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from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NIH.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Please</a:t>
            </a:r>
            <a:endParaRPr sz="105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speak</a:t>
            </a:r>
            <a:r>
              <a:rPr sz="105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105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your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grant</a:t>
            </a:r>
            <a:r>
              <a:rPr sz="105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administrator for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more</a:t>
            </a:r>
            <a:r>
              <a:rPr sz="105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information.</a:t>
            </a:r>
            <a:endParaRPr sz="1050" dirty="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54342" y="7147306"/>
            <a:ext cx="6851015" cy="539115"/>
            <a:chOff x="454342" y="7147306"/>
            <a:chExt cx="6851015" cy="539115"/>
          </a:xfrm>
        </p:grpSpPr>
        <p:sp>
          <p:nvSpPr>
            <p:cNvPr id="11" name="object 11"/>
            <p:cNvSpPr/>
            <p:nvPr/>
          </p:nvSpPr>
          <p:spPr>
            <a:xfrm>
              <a:off x="457200" y="7147306"/>
              <a:ext cx="6847840" cy="539115"/>
            </a:xfrm>
            <a:custGeom>
              <a:avLst/>
              <a:gdLst/>
              <a:ahLst/>
              <a:cxnLst/>
              <a:rect l="l" t="t" r="r" b="b"/>
              <a:pathLst>
                <a:path w="6847840" h="539115">
                  <a:moveTo>
                    <a:pt x="6758051" y="0"/>
                  </a:moveTo>
                  <a:lnTo>
                    <a:pt x="89814" y="0"/>
                  </a:lnTo>
                  <a:lnTo>
                    <a:pt x="54858" y="7046"/>
                  </a:lnTo>
                  <a:lnTo>
                    <a:pt x="26309" y="26273"/>
                  </a:lnTo>
                  <a:lnTo>
                    <a:pt x="7059" y="54810"/>
                  </a:lnTo>
                  <a:lnTo>
                    <a:pt x="0" y="89789"/>
                  </a:lnTo>
                  <a:lnTo>
                    <a:pt x="0" y="449072"/>
                  </a:lnTo>
                  <a:lnTo>
                    <a:pt x="7059" y="484050"/>
                  </a:lnTo>
                  <a:lnTo>
                    <a:pt x="26309" y="512587"/>
                  </a:lnTo>
                  <a:lnTo>
                    <a:pt x="54858" y="531814"/>
                  </a:lnTo>
                  <a:lnTo>
                    <a:pt x="89814" y="538861"/>
                  </a:lnTo>
                  <a:lnTo>
                    <a:pt x="6758051" y="538861"/>
                  </a:lnTo>
                  <a:lnTo>
                    <a:pt x="6792976" y="531814"/>
                  </a:lnTo>
                  <a:lnTo>
                    <a:pt x="6821519" y="512587"/>
                  </a:lnTo>
                  <a:lnTo>
                    <a:pt x="6840775" y="484050"/>
                  </a:lnTo>
                  <a:lnTo>
                    <a:pt x="6847840" y="449072"/>
                  </a:lnTo>
                  <a:lnTo>
                    <a:pt x="6847840" y="89789"/>
                  </a:lnTo>
                  <a:lnTo>
                    <a:pt x="6840775" y="54810"/>
                  </a:lnTo>
                  <a:lnTo>
                    <a:pt x="6821519" y="26273"/>
                  </a:lnTo>
                  <a:lnTo>
                    <a:pt x="6792976" y="7046"/>
                  </a:lnTo>
                  <a:lnTo>
                    <a:pt x="6758051" y="0"/>
                  </a:lnTo>
                  <a:close/>
                </a:path>
              </a:pathLst>
            </a:custGeom>
            <a:solidFill>
              <a:srgbClr val="99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4342" y="7275131"/>
              <a:ext cx="390080" cy="390080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876553" y="7196327"/>
            <a:ext cx="5480685" cy="397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6199"/>
              </a:lnSpc>
              <a:spcBef>
                <a:spcPts val="100"/>
              </a:spcBef>
            </a:pPr>
            <a:r>
              <a:rPr sz="1050" b="1" dirty="0">
                <a:solidFill>
                  <a:srgbClr val="FFFFFF"/>
                </a:solidFill>
                <a:latin typeface="Calibri"/>
                <a:cs typeface="Calibri"/>
              </a:rPr>
              <a:t>Please</a:t>
            </a:r>
            <a:r>
              <a:rPr sz="105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FFFFFF"/>
                </a:solidFill>
                <a:latin typeface="Calibri"/>
                <a:cs typeface="Calibri"/>
              </a:rPr>
              <a:t>Also</a:t>
            </a:r>
            <a:r>
              <a:rPr sz="105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FFFFFF"/>
                </a:solidFill>
                <a:latin typeface="Calibri"/>
                <a:cs typeface="Calibri"/>
              </a:rPr>
              <a:t>Note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These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benefits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are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not</a:t>
            </a:r>
            <a:r>
              <a:rPr sz="105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administered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by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Gallagher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Benefits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Services.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Please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contact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Northwestern</a:t>
            </a:r>
            <a:r>
              <a:rPr sz="105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Human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Resources</a:t>
            </a:r>
            <a:r>
              <a:rPr sz="105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sz="105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additional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information.</a:t>
            </a:r>
            <a:endParaRPr sz="1050">
              <a:latin typeface="Calibri"/>
              <a:cs typeface="Calibri"/>
            </a:endParaRPr>
          </a:p>
        </p:txBody>
      </p:sp>
      <p:pic>
        <p:nvPicPr>
          <p:cNvPr id="14" name="object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520947" y="8076680"/>
            <a:ext cx="4251452" cy="1973326"/>
          </a:xfrm>
          <a:prstGeom prst="rect">
            <a:avLst/>
          </a:prstGeom>
        </p:spPr>
      </p:pic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pc="-25" dirty="0"/>
              <a:t>27</a:t>
            </a:fld>
            <a:endParaRPr spc="-25" dirty="0"/>
          </a:p>
        </p:txBody>
      </p:sp>
    </p:spTree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1844"/>
            <a:ext cx="7772400" cy="777240"/>
          </a:xfrm>
          <a:custGeom>
            <a:avLst/>
            <a:gdLst/>
            <a:ahLst/>
            <a:cxnLst/>
            <a:rect l="l" t="t" r="r" b="b"/>
            <a:pathLst>
              <a:path w="7772400" h="777240">
                <a:moveTo>
                  <a:pt x="7772400" y="0"/>
                </a:moveTo>
                <a:lnTo>
                  <a:pt x="0" y="0"/>
                </a:lnTo>
                <a:lnTo>
                  <a:pt x="0" y="777240"/>
                </a:lnTo>
                <a:lnTo>
                  <a:pt x="7772400" y="777240"/>
                </a:lnTo>
                <a:lnTo>
                  <a:pt x="7772400" y="0"/>
                </a:lnTo>
                <a:close/>
              </a:path>
            </a:pathLst>
          </a:custGeom>
          <a:solidFill>
            <a:srgbClr val="522C8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76170">
              <a:lnSpc>
                <a:spcPct val="100000"/>
              </a:lnSpc>
              <a:spcBef>
                <a:spcPts val="100"/>
              </a:spcBef>
            </a:pPr>
            <a:r>
              <a:rPr dirty="0"/>
              <a:t>OTHER</a:t>
            </a:r>
            <a:r>
              <a:rPr spc="-130" dirty="0"/>
              <a:t> </a:t>
            </a:r>
            <a:r>
              <a:rPr spc="-10" dirty="0"/>
              <a:t>BENEFITS</a:t>
            </a: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390525" y="1042416"/>
          <a:ext cx="6858000" cy="8267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85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55270">
                <a:tc>
                  <a:txBody>
                    <a:bodyPr/>
                    <a:lstStyle/>
                    <a:p>
                      <a:pPr marL="36195">
                        <a:lnSpc>
                          <a:spcPts val="1710"/>
                        </a:lnSpc>
                      </a:pPr>
                      <a:r>
                        <a:rPr sz="180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Eligibility</a:t>
                      </a:r>
                      <a:r>
                        <a:rPr sz="1800" spc="-2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for</a:t>
                      </a:r>
                      <a:r>
                        <a:rPr sz="1800" spc="-15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Other</a:t>
                      </a:r>
                      <a:r>
                        <a:rPr sz="1800" spc="-15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Benefits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marL="36195" marR="33020" algn="just">
                        <a:lnSpc>
                          <a:spcPct val="115999"/>
                        </a:lnSpc>
                        <a:spcBef>
                          <a:spcPts val="15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If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are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considered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University-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employed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postdoc,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meaning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are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paid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salary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(not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stipend)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by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University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from</a:t>
                      </a:r>
                      <a:r>
                        <a:rPr sz="105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PI’s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grant,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qualify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following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benefits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below.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Postdocs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funded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by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NRSA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grants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other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fellowships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should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check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with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NIH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their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funding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agency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relevant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guidelines.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397230" y="5245353"/>
          <a:ext cx="6858000" cy="6419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85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55270">
                <a:tc>
                  <a:txBody>
                    <a:bodyPr/>
                    <a:lstStyle/>
                    <a:p>
                      <a:pPr marL="36195">
                        <a:lnSpc>
                          <a:spcPts val="1710"/>
                        </a:lnSpc>
                      </a:pPr>
                      <a:r>
                        <a:rPr sz="1800" spc="-1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Retirement</a:t>
                      </a:r>
                      <a:r>
                        <a:rPr sz="1800" spc="-8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403(b)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6715">
                <a:tc>
                  <a:txBody>
                    <a:bodyPr/>
                    <a:lstStyle/>
                    <a:p>
                      <a:pPr marL="36195" marR="41910">
                        <a:lnSpc>
                          <a:spcPct val="116199"/>
                        </a:lnSpc>
                        <a:spcBef>
                          <a:spcPts val="15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Employee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postdocs,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with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primary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job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code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100006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100118,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are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eligible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Northwestern’s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Voluntary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Savings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Plan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and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Retirement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Plan.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More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information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on</a:t>
                      </a:r>
                      <a:r>
                        <a:rPr sz="105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eligibility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can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be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found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on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u="sng" dirty="0">
                          <a:solidFill>
                            <a:srgbClr val="006FC0"/>
                          </a:solidFill>
                          <a:uFill>
                            <a:solidFill>
                              <a:srgbClr val="006FC0"/>
                            </a:solidFill>
                          </a:uFill>
                          <a:latin typeface="Calibri"/>
                          <a:cs typeface="Calibri"/>
                          <a:hlinkClick r:id="rId2"/>
                        </a:rPr>
                        <a:t>Retirement</a:t>
                      </a:r>
                      <a:r>
                        <a:rPr sz="1050" u="sng" spc="-20" dirty="0">
                          <a:solidFill>
                            <a:srgbClr val="006FC0"/>
                          </a:solidFill>
                          <a:uFill>
                            <a:solidFill>
                              <a:srgbClr val="006FC0"/>
                            </a:solidFill>
                          </a:uFill>
                          <a:latin typeface="Calibri"/>
                          <a:cs typeface="Calibri"/>
                          <a:hlinkClick r:id="rId2"/>
                        </a:rPr>
                        <a:t> </a:t>
                      </a:r>
                      <a:r>
                        <a:rPr sz="1050" u="sng" spc="-10" dirty="0">
                          <a:solidFill>
                            <a:srgbClr val="006FC0"/>
                          </a:solidFill>
                          <a:uFill>
                            <a:solidFill>
                              <a:srgbClr val="006FC0"/>
                            </a:solidFill>
                          </a:uFill>
                          <a:latin typeface="Calibri"/>
                          <a:cs typeface="Calibri"/>
                          <a:hlinkClick r:id="rId2"/>
                        </a:rPr>
                        <a:t>Website</a:t>
                      </a:r>
                      <a:r>
                        <a:rPr sz="1050" u="none" spc="-10" dirty="0">
                          <a:latin typeface="Calibri"/>
                          <a:cs typeface="Calibri"/>
                          <a:hlinkClick r:id="rId2"/>
                        </a:rPr>
                        <a:t>.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390525" y="2238248"/>
          <a:ext cx="6858000" cy="2413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85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67335">
                <a:tc>
                  <a:txBody>
                    <a:bodyPr/>
                    <a:lstStyle/>
                    <a:p>
                      <a:pPr marL="36195">
                        <a:lnSpc>
                          <a:spcPts val="1710"/>
                        </a:lnSpc>
                      </a:pPr>
                      <a:r>
                        <a:rPr sz="1800" spc="-1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LegalEASE</a:t>
                      </a:r>
                      <a:r>
                        <a:rPr sz="1800" spc="-45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(for</a:t>
                      </a:r>
                      <a:r>
                        <a:rPr sz="1800" spc="-45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Employee</a:t>
                      </a:r>
                      <a:r>
                        <a:rPr sz="1800" spc="-4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Postdocs</a:t>
                      </a:r>
                      <a:r>
                        <a:rPr sz="1800" spc="-45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only)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45665"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050" spc="-1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LegalEASE</a:t>
                      </a:r>
                      <a:r>
                        <a:rPr sz="1050" spc="-15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offers</a:t>
                      </a:r>
                      <a:r>
                        <a:rPr sz="1050" spc="-15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5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legal</a:t>
                      </a:r>
                      <a:r>
                        <a:rPr sz="1050" spc="-1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insurance</a:t>
                      </a:r>
                      <a:r>
                        <a:rPr sz="1050" spc="-1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plan</a:t>
                      </a:r>
                      <a:r>
                        <a:rPr sz="1050" spc="-1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that</a:t>
                      </a:r>
                      <a:r>
                        <a:rPr sz="1050" spc="-1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provides</a:t>
                      </a:r>
                      <a:r>
                        <a:rPr sz="1050" spc="-1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support</a:t>
                      </a:r>
                      <a:r>
                        <a:rPr sz="1050" spc="-1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and</a:t>
                      </a:r>
                      <a:r>
                        <a:rPr sz="1050" spc="-15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protection </a:t>
                      </a:r>
                      <a:r>
                        <a:rPr sz="105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for</a:t>
                      </a:r>
                      <a:r>
                        <a:rPr sz="1050" spc="-1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personal</a:t>
                      </a:r>
                      <a:r>
                        <a:rPr sz="1050" spc="-1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legal</a:t>
                      </a:r>
                      <a:r>
                        <a:rPr sz="1050" spc="-5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issues,</a:t>
                      </a:r>
                      <a:r>
                        <a:rPr sz="1050" spc="-1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including: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264160" indent="-227965">
                        <a:lnSpc>
                          <a:spcPct val="100000"/>
                        </a:lnSpc>
                        <a:buSzPct val="114285"/>
                        <a:buFont typeface="Symbol"/>
                        <a:buChar char=""/>
                        <a:tabLst>
                          <a:tab pos="264160" algn="l"/>
                        </a:tabLst>
                      </a:pPr>
                      <a:r>
                        <a:rPr sz="105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Home</a:t>
                      </a:r>
                      <a:r>
                        <a:rPr sz="1050" spc="-15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and</a:t>
                      </a:r>
                      <a:r>
                        <a:rPr sz="1050" spc="-15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consumer</a:t>
                      </a:r>
                      <a:r>
                        <a:rPr sz="1050" spc="-15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(Buying,</a:t>
                      </a:r>
                      <a:r>
                        <a:rPr sz="1050" spc="-15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selling,</a:t>
                      </a:r>
                      <a:r>
                        <a:rPr sz="1050" spc="-15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foreclosure</a:t>
                      </a:r>
                      <a:r>
                        <a:rPr sz="1050" spc="-2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and</a:t>
                      </a:r>
                      <a:r>
                        <a:rPr sz="1050" spc="-15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tenant</a:t>
                      </a:r>
                      <a:r>
                        <a:rPr sz="1050" spc="-15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disputes)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264160" indent="-227965">
                        <a:lnSpc>
                          <a:spcPct val="100000"/>
                        </a:lnSpc>
                        <a:spcBef>
                          <a:spcPts val="210"/>
                        </a:spcBef>
                        <a:buSzPct val="114285"/>
                        <a:buFont typeface="Symbol"/>
                        <a:buChar char=""/>
                        <a:tabLst>
                          <a:tab pos="264160" algn="l"/>
                        </a:tabLst>
                      </a:pPr>
                      <a:r>
                        <a:rPr sz="105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Financial</a:t>
                      </a:r>
                      <a:r>
                        <a:rPr sz="1050" spc="-3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(Debt</a:t>
                      </a:r>
                      <a:r>
                        <a:rPr sz="1050" spc="-25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collection,</a:t>
                      </a:r>
                      <a:r>
                        <a:rPr sz="1050" spc="-25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collections,</a:t>
                      </a:r>
                      <a:r>
                        <a:rPr sz="1050" spc="-25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contracts)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264160" indent="-227965">
                        <a:lnSpc>
                          <a:spcPct val="100000"/>
                        </a:lnSpc>
                        <a:spcBef>
                          <a:spcPts val="210"/>
                        </a:spcBef>
                        <a:buSzPct val="114285"/>
                        <a:buFont typeface="Symbol"/>
                        <a:buChar char=""/>
                        <a:tabLst>
                          <a:tab pos="264160" algn="l"/>
                        </a:tabLst>
                      </a:pPr>
                      <a:r>
                        <a:rPr sz="105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Auto</a:t>
                      </a:r>
                      <a:r>
                        <a:rPr sz="1050" spc="-15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and</a:t>
                      </a:r>
                      <a:r>
                        <a:rPr sz="1050" spc="-5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traffic</a:t>
                      </a:r>
                      <a:r>
                        <a:rPr sz="1050" spc="-5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(Traffic matters </a:t>
                      </a:r>
                      <a:r>
                        <a:rPr sz="105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and</a:t>
                      </a:r>
                      <a:r>
                        <a:rPr sz="1050" spc="-5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license</a:t>
                      </a:r>
                      <a:r>
                        <a:rPr sz="1050" spc="-1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suspensions)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264160" indent="-227965">
                        <a:lnSpc>
                          <a:spcPct val="100000"/>
                        </a:lnSpc>
                        <a:spcBef>
                          <a:spcPts val="210"/>
                        </a:spcBef>
                        <a:buSzPct val="114285"/>
                        <a:buFont typeface="Symbol"/>
                        <a:buChar char=""/>
                        <a:tabLst>
                          <a:tab pos="264160" algn="l"/>
                        </a:tabLst>
                      </a:pPr>
                      <a:r>
                        <a:rPr sz="105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Family</a:t>
                      </a:r>
                      <a:r>
                        <a:rPr sz="1050" spc="-2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(Adoption,</a:t>
                      </a:r>
                      <a:r>
                        <a:rPr sz="1050" spc="-15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divorce,</a:t>
                      </a:r>
                      <a:r>
                        <a:rPr sz="1050" spc="-15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name</a:t>
                      </a:r>
                      <a:r>
                        <a:rPr sz="1050" spc="-15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change)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264160" indent="-227965">
                        <a:lnSpc>
                          <a:spcPct val="100000"/>
                        </a:lnSpc>
                        <a:spcBef>
                          <a:spcPts val="210"/>
                        </a:spcBef>
                        <a:buSzPct val="114285"/>
                        <a:buFont typeface="Symbol"/>
                        <a:buChar char=""/>
                        <a:tabLst>
                          <a:tab pos="264160" algn="l"/>
                        </a:tabLst>
                      </a:pPr>
                      <a:r>
                        <a:rPr sz="105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Estate</a:t>
                      </a:r>
                      <a:r>
                        <a:rPr sz="1050" spc="-15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planning</a:t>
                      </a:r>
                      <a:r>
                        <a:rPr sz="1050" spc="-15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and</a:t>
                      </a:r>
                      <a:r>
                        <a:rPr sz="1050" spc="-15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wills</a:t>
                      </a:r>
                      <a:r>
                        <a:rPr sz="1050" spc="-2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(Will,</a:t>
                      </a:r>
                      <a:r>
                        <a:rPr sz="1050" spc="-15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living</a:t>
                      </a:r>
                      <a:r>
                        <a:rPr sz="1050" spc="-2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will,</a:t>
                      </a:r>
                      <a:r>
                        <a:rPr sz="1050" spc="-15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health</a:t>
                      </a:r>
                      <a:r>
                        <a:rPr sz="1050" spc="-15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care</a:t>
                      </a:r>
                      <a:r>
                        <a:rPr sz="1050" spc="-15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power</a:t>
                      </a:r>
                      <a:r>
                        <a:rPr sz="1050" spc="-15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spc="-2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attorney)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3619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050" spc="-1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Benefits</a:t>
                      </a:r>
                      <a:r>
                        <a:rPr sz="1050" spc="-15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are</a:t>
                      </a:r>
                      <a:r>
                        <a:rPr sz="1050" spc="-1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designed</a:t>
                      </a:r>
                      <a:r>
                        <a:rPr sz="1050" spc="-1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meet</a:t>
                      </a:r>
                      <a:r>
                        <a:rPr sz="1050" spc="-1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5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typical</a:t>
                      </a:r>
                      <a:r>
                        <a:rPr sz="1050" spc="-2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needs</a:t>
                      </a:r>
                      <a:r>
                        <a:rPr sz="1050" spc="-15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spc="-15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1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employees</a:t>
                      </a:r>
                      <a:r>
                        <a:rPr sz="1050" spc="-15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and</a:t>
                      </a:r>
                      <a:r>
                        <a:rPr sz="1050" spc="-1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their</a:t>
                      </a:r>
                      <a:r>
                        <a:rPr sz="1050" spc="-1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family.</a:t>
                      </a:r>
                      <a:r>
                        <a:rPr sz="1050" spc="-15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There</a:t>
                      </a:r>
                      <a:r>
                        <a:rPr sz="1050" spc="-1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are</a:t>
                      </a:r>
                      <a:r>
                        <a:rPr sz="1050" spc="-1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no</a:t>
                      </a:r>
                      <a:r>
                        <a:rPr sz="1050" spc="-15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deductibles</a:t>
                      </a:r>
                      <a:r>
                        <a:rPr sz="1050" spc="-15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for</a:t>
                      </a:r>
                      <a:r>
                        <a:rPr sz="1050" spc="-5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covered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36195" marR="607695">
                        <a:lnSpc>
                          <a:spcPct val="115700"/>
                        </a:lnSpc>
                        <a:spcBef>
                          <a:spcPts val="5"/>
                        </a:spcBef>
                      </a:pPr>
                      <a:r>
                        <a:rPr sz="105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services.</a:t>
                      </a:r>
                      <a:r>
                        <a:rPr sz="1050" spc="-3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Benefits</a:t>
                      </a:r>
                      <a:r>
                        <a:rPr sz="1050" spc="-25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cover</a:t>
                      </a:r>
                      <a:r>
                        <a:rPr sz="1050" spc="-3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3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attorney’s</a:t>
                      </a:r>
                      <a:r>
                        <a:rPr sz="1050" spc="-25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time.</a:t>
                      </a:r>
                      <a:r>
                        <a:rPr sz="1050" spc="-25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Other</a:t>
                      </a:r>
                      <a:r>
                        <a:rPr sz="1050" spc="-25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costs</a:t>
                      </a:r>
                      <a:r>
                        <a:rPr sz="1050" spc="-25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such</a:t>
                      </a:r>
                      <a:r>
                        <a:rPr sz="1050" spc="-3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as</a:t>
                      </a:r>
                      <a:r>
                        <a:rPr sz="1050" spc="-2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filing</a:t>
                      </a:r>
                      <a:r>
                        <a:rPr sz="1050" spc="-25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fees</a:t>
                      </a:r>
                      <a:r>
                        <a:rPr sz="1050" spc="-3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or</a:t>
                      </a:r>
                      <a:r>
                        <a:rPr sz="1050" spc="-2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court</a:t>
                      </a:r>
                      <a:r>
                        <a:rPr sz="1050" spc="-2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costs</a:t>
                      </a:r>
                      <a:r>
                        <a:rPr sz="1050" spc="-3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are</a:t>
                      </a:r>
                      <a:r>
                        <a:rPr sz="1050" spc="-2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not</a:t>
                      </a:r>
                      <a:r>
                        <a:rPr sz="1050" spc="-25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covered.</a:t>
                      </a:r>
                      <a:r>
                        <a:rPr sz="1050" spc="-25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Listed</a:t>
                      </a:r>
                      <a:r>
                        <a:rPr sz="1050" spc="-2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5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on </a:t>
                      </a:r>
                      <a:r>
                        <a:rPr sz="105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2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u="sng" dirty="0">
                          <a:solidFill>
                            <a:srgbClr val="FF0000"/>
                          </a:solidFill>
                          <a:uFill>
                            <a:solidFill>
                              <a:srgbClr val="FF0000"/>
                            </a:solidFill>
                          </a:uFill>
                          <a:latin typeface="Calibri"/>
                          <a:cs typeface="Calibri"/>
                          <a:hlinkClick r:id="rId3"/>
                        </a:rPr>
                        <a:t>LegalEASE</a:t>
                      </a:r>
                      <a:r>
                        <a:rPr sz="1050" u="sng" spc="-10" dirty="0">
                          <a:solidFill>
                            <a:srgbClr val="FF0000"/>
                          </a:solidFill>
                          <a:uFill>
                            <a:solidFill>
                              <a:srgbClr val="FF0000"/>
                            </a:solidFill>
                          </a:uFill>
                          <a:latin typeface="Calibri"/>
                          <a:cs typeface="Calibri"/>
                          <a:hlinkClick r:id="rId3"/>
                        </a:rPr>
                        <a:t> </a:t>
                      </a:r>
                      <a:r>
                        <a:rPr sz="1050" u="sng" dirty="0">
                          <a:solidFill>
                            <a:srgbClr val="FF0000"/>
                          </a:solidFill>
                          <a:uFill>
                            <a:solidFill>
                              <a:srgbClr val="FF0000"/>
                            </a:solidFill>
                          </a:uFill>
                          <a:latin typeface="Calibri"/>
                          <a:cs typeface="Calibri"/>
                          <a:hlinkClick r:id="rId3"/>
                        </a:rPr>
                        <a:t>website</a:t>
                      </a:r>
                      <a:r>
                        <a:rPr sz="1050" u="none" spc="-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u="none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are</a:t>
                      </a:r>
                      <a:r>
                        <a:rPr sz="1050" u="none" spc="-1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u="none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u="none" spc="-15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u="none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types</a:t>
                      </a:r>
                      <a:r>
                        <a:rPr sz="1050" u="none" spc="-15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u="none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u="none" spc="-15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u="none" spc="-1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matters</a:t>
                      </a:r>
                      <a:r>
                        <a:rPr sz="1050" u="none" spc="-15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u="none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that</a:t>
                      </a:r>
                      <a:r>
                        <a:rPr sz="1050" u="none" spc="-15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u="none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are</a:t>
                      </a:r>
                      <a:r>
                        <a:rPr sz="1050" u="none" spc="-2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u="none" spc="-1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covered</a:t>
                      </a:r>
                      <a:r>
                        <a:rPr sz="1050" u="none" spc="-15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u="none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by</a:t>
                      </a:r>
                      <a:r>
                        <a:rPr sz="1050" u="none" spc="-15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u="none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u="none" spc="-15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u="none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LegalEASE</a:t>
                      </a:r>
                      <a:r>
                        <a:rPr sz="1050" u="none" spc="-15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u="none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benefits</a:t>
                      </a:r>
                      <a:r>
                        <a:rPr sz="1050" u="none" spc="-15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u="none" spc="-10" dirty="0">
                          <a:solidFill>
                            <a:srgbClr val="342E2D"/>
                          </a:solidFill>
                          <a:latin typeface="Calibri"/>
                          <a:cs typeface="Calibri"/>
                        </a:rPr>
                        <a:t>plan.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36195">
                        <a:lnSpc>
                          <a:spcPts val="1215"/>
                        </a:lnSpc>
                        <a:spcBef>
                          <a:spcPts val="1105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Enrollment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LegalEASE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is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done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through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myHR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portal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during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Open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Enrollment.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7" name="object 7"/>
          <p:cNvGrpSpPr/>
          <p:nvPr/>
        </p:nvGrpSpPr>
        <p:grpSpPr>
          <a:xfrm>
            <a:off x="400684" y="6314821"/>
            <a:ext cx="6847840" cy="539115"/>
            <a:chOff x="400684" y="6314821"/>
            <a:chExt cx="6847840" cy="539115"/>
          </a:xfrm>
        </p:grpSpPr>
        <p:sp>
          <p:nvSpPr>
            <p:cNvPr id="8" name="object 8"/>
            <p:cNvSpPr/>
            <p:nvPr/>
          </p:nvSpPr>
          <p:spPr>
            <a:xfrm>
              <a:off x="400684" y="6314821"/>
              <a:ext cx="6847840" cy="539115"/>
            </a:xfrm>
            <a:custGeom>
              <a:avLst/>
              <a:gdLst/>
              <a:ahLst/>
              <a:cxnLst/>
              <a:rect l="l" t="t" r="r" b="b"/>
              <a:pathLst>
                <a:path w="6847840" h="539115">
                  <a:moveTo>
                    <a:pt x="6758051" y="0"/>
                  </a:moveTo>
                  <a:lnTo>
                    <a:pt x="89827" y="0"/>
                  </a:lnTo>
                  <a:lnTo>
                    <a:pt x="54863" y="7046"/>
                  </a:lnTo>
                  <a:lnTo>
                    <a:pt x="26311" y="26273"/>
                  </a:lnTo>
                  <a:lnTo>
                    <a:pt x="7059" y="54810"/>
                  </a:lnTo>
                  <a:lnTo>
                    <a:pt x="0" y="89788"/>
                  </a:lnTo>
                  <a:lnTo>
                    <a:pt x="0" y="449071"/>
                  </a:lnTo>
                  <a:lnTo>
                    <a:pt x="7059" y="484050"/>
                  </a:lnTo>
                  <a:lnTo>
                    <a:pt x="26311" y="512587"/>
                  </a:lnTo>
                  <a:lnTo>
                    <a:pt x="54863" y="531814"/>
                  </a:lnTo>
                  <a:lnTo>
                    <a:pt x="89827" y="538860"/>
                  </a:lnTo>
                  <a:lnTo>
                    <a:pt x="6758051" y="538860"/>
                  </a:lnTo>
                  <a:lnTo>
                    <a:pt x="6792976" y="531814"/>
                  </a:lnTo>
                  <a:lnTo>
                    <a:pt x="6821519" y="512587"/>
                  </a:lnTo>
                  <a:lnTo>
                    <a:pt x="6840775" y="484050"/>
                  </a:lnTo>
                  <a:lnTo>
                    <a:pt x="6847840" y="449071"/>
                  </a:lnTo>
                  <a:lnTo>
                    <a:pt x="6847840" y="89788"/>
                  </a:lnTo>
                  <a:lnTo>
                    <a:pt x="6840775" y="54810"/>
                  </a:lnTo>
                  <a:lnTo>
                    <a:pt x="6821519" y="26273"/>
                  </a:lnTo>
                  <a:lnTo>
                    <a:pt x="6792976" y="7046"/>
                  </a:lnTo>
                  <a:lnTo>
                    <a:pt x="6758051" y="0"/>
                  </a:lnTo>
                  <a:close/>
                </a:path>
              </a:pathLst>
            </a:custGeom>
            <a:solidFill>
              <a:srgbClr val="99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3595" y="6403911"/>
              <a:ext cx="390067" cy="39008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838453" y="6363462"/>
            <a:ext cx="6000750" cy="397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6199"/>
              </a:lnSpc>
              <a:spcBef>
                <a:spcPts val="100"/>
              </a:spcBef>
            </a:pPr>
            <a:r>
              <a:rPr sz="1050" b="1" dirty="0">
                <a:solidFill>
                  <a:srgbClr val="FFFFFF"/>
                </a:solidFill>
                <a:latin typeface="Calibri"/>
                <a:cs typeface="Calibri"/>
              </a:rPr>
              <a:t>Please</a:t>
            </a:r>
            <a:r>
              <a:rPr sz="105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FFFFFF"/>
                </a:solidFill>
                <a:latin typeface="Calibri"/>
                <a:cs typeface="Calibri"/>
              </a:rPr>
              <a:t>Note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sz="105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These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benefits</a:t>
            </a:r>
            <a:r>
              <a:rPr sz="105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are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not</a:t>
            </a:r>
            <a:r>
              <a:rPr sz="105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administered</a:t>
            </a:r>
            <a:r>
              <a:rPr sz="105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by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Gallagher</a:t>
            </a:r>
            <a:r>
              <a:rPr sz="105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Benefits</a:t>
            </a:r>
            <a:r>
              <a:rPr sz="105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Services.</a:t>
            </a:r>
            <a:r>
              <a:rPr sz="105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Please</a:t>
            </a:r>
            <a:r>
              <a:rPr sz="105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contact</a:t>
            </a:r>
            <a:r>
              <a:rPr sz="105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Northwestern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Human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 Resources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sz="105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additional</a:t>
            </a:r>
            <a:r>
              <a:rPr sz="105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information.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pc="-25" dirty="0"/>
              <a:t>28</a:t>
            </a:fld>
            <a:endParaRPr spc="-25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72" y="7308281"/>
            <a:ext cx="7760080" cy="2737866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0" y="21844"/>
            <a:ext cx="7772400" cy="777240"/>
          </a:xfrm>
          <a:custGeom>
            <a:avLst/>
            <a:gdLst/>
            <a:ahLst/>
            <a:cxnLst/>
            <a:rect l="l" t="t" r="r" b="b"/>
            <a:pathLst>
              <a:path w="7772400" h="777240">
                <a:moveTo>
                  <a:pt x="7772400" y="0"/>
                </a:moveTo>
                <a:lnTo>
                  <a:pt x="0" y="0"/>
                </a:lnTo>
                <a:lnTo>
                  <a:pt x="0" y="777240"/>
                </a:lnTo>
                <a:lnTo>
                  <a:pt x="7772400" y="777240"/>
                </a:lnTo>
                <a:lnTo>
                  <a:pt x="7772400" y="0"/>
                </a:lnTo>
                <a:close/>
              </a:path>
            </a:pathLst>
          </a:custGeom>
          <a:solidFill>
            <a:srgbClr val="522C8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76170">
              <a:lnSpc>
                <a:spcPct val="100000"/>
              </a:lnSpc>
              <a:spcBef>
                <a:spcPts val="100"/>
              </a:spcBef>
            </a:pPr>
            <a:r>
              <a:rPr dirty="0"/>
              <a:t>OTHER</a:t>
            </a:r>
            <a:r>
              <a:rPr spc="-130" dirty="0"/>
              <a:t> </a:t>
            </a:r>
            <a:r>
              <a:rPr spc="-10" dirty="0"/>
              <a:t>BENEFITS</a:t>
            </a: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373062" y="6253479"/>
          <a:ext cx="6875145" cy="838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8751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marL="45720">
                        <a:lnSpc>
                          <a:spcPts val="1710"/>
                        </a:lnSpc>
                      </a:pPr>
                      <a:r>
                        <a:rPr sz="180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Pet</a:t>
                      </a:r>
                      <a:r>
                        <a:rPr sz="1800" spc="-45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Insurance</a:t>
                      </a:r>
                      <a:r>
                        <a:rPr sz="1800" spc="-4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(available</a:t>
                      </a:r>
                      <a:r>
                        <a:rPr sz="1800" spc="-5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to</a:t>
                      </a:r>
                      <a:r>
                        <a:rPr sz="1800" spc="-45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all</a:t>
                      </a:r>
                      <a:r>
                        <a:rPr sz="1800" spc="-4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postdocs)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marL="45720" marR="268605">
                        <a:lnSpc>
                          <a:spcPct val="116199"/>
                        </a:lnSpc>
                        <a:spcBef>
                          <a:spcPts val="65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Northwestern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excited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offer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pet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insurance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dogs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cats!</a:t>
                      </a:r>
                      <a:r>
                        <a:rPr sz="1050" spc="2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Now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more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than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ever,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pets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are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playing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significant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role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our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lives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it’s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even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more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important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keep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them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safe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healthy.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Help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protect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furry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family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45720">
                        <a:lnSpc>
                          <a:spcPts val="1210"/>
                        </a:lnSpc>
                        <a:spcBef>
                          <a:spcPts val="195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members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against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unplanned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vet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expenses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covered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accidents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illnesses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with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MetLife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Pet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Insurance.</a:t>
                      </a:r>
                      <a:r>
                        <a:rPr sz="1050" spc="2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enroll,</a:t>
                      </a:r>
                      <a:r>
                        <a:rPr sz="1050" b="1" spc="-10" dirty="0">
                          <a:latin typeface="Calibri"/>
                          <a:cs typeface="Calibri"/>
                        </a:rPr>
                        <a:t> contact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8255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6" name="object 6"/>
          <p:cNvGrpSpPr/>
          <p:nvPr/>
        </p:nvGrpSpPr>
        <p:grpSpPr>
          <a:xfrm>
            <a:off x="392747" y="8976271"/>
            <a:ext cx="6848475" cy="539115"/>
            <a:chOff x="392747" y="8976271"/>
            <a:chExt cx="6848475" cy="539115"/>
          </a:xfrm>
        </p:grpSpPr>
        <p:sp>
          <p:nvSpPr>
            <p:cNvPr id="7" name="object 7"/>
            <p:cNvSpPr/>
            <p:nvPr/>
          </p:nvSpPr>
          <p:spPr>
            <a:xfrm>
              <a:off x="392747" y="8976271"/>
              <a:ext cx="6848475" cy="539115"/>
            </a:xfrm>
            <a:custGeom>
              <a:avLst/>
              <a:gdLst/>
              <a:ahLst/>
              <a:cxnLst/>
              <a:rect l="l" t="t" r="r" b="b"/>
              <a:pathLst>
                <a:path w="6848475" h="539115">
                  <a:moveTo>
                    <a:pt x="6757987" y="0"/>
                  </a:moveTo>
                  <a:lnTo>
                    <a:pt x="89827" y="0"/>
                  </a:lnTo>
                  <a:lnTo>
                    <a:pt x="54863" y="7059"/>
                  </a:lnTo>
                  <a:lnTo>
                    <a:pt x="26311" y="26309"/>
                  </a:lnTo>
                  <a:lnTo>
                    <a:pt x="7059" y="54858"/>
                  </a:lnTo>
                  <a:lnTo>
                    <a:pt x="0" y="89814"/>
                  </a:lnTo>
                  <a:lnTo>
                    <a:pt x="0" y="449110"/>
                  </a:lnTo>
                  <a:lnTo>
                    <a:pt x="7059" y="484073"/>
                  </a:lnTo>
                  <a:lnTo>
                    <a:pt x="26311" y="512625"/>
                  </a:lnTo>
                  <a:lnTo>
                    <a:pt x="54863" y="531877"/>
                  </a:lnTo>
                  <a:lnTo>
                    <a:pt x="89827" y="538937"/>
                  </a:lnTo>
                  <a:lnTo>
                    <a:pt x="6757987" y="538937"/>
                  </a:lnTo>
                  <a:lnTo>
                    <a:pt x="6792985" y="531877"/>
                  </a:lnTo>
                  <a:lnTo>
                    <a:pt x="6821566" y="512625"/>
                  </a:lnTo>
                  <a:lnTo>
                    <a:pt x="6840837" y="484073"/>
                  </a:lnTo>
                  <a:lnTo>
                    <a:pt x="6847903" y="449110"/>
                  </a:lnTo>
                  <a:lnTo>
                    <a:pt x="6847903" y="89814"/>
                  </a:lnTo>
                  <a:lnTo>
                    <a:pt x="6840837" y="54858"/>
                  </a:lnTo>
                  <a:lnTo>
                    <a:pt x="6821566" y="26309"/>
                  </a:lnTo>
                  <a:lnTo>
                    <a:pt x="6792985" y="7059"/>
                  </a:lnTo>
                  <a:lnTo>
                    <a:pt x="6757987" y="0"/>
                  </a:lnTo>
                  <a:close/>
                </a:path>
              </a:pathLst>
            </a:custGeom>
            <a:solidFill>
              <a:srgbClr val="99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5658" y="9065450"/>
              <a:ext cx="390067" cy="39008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803401" y="9025381"/>
            <a:ext cx="6000750" cy="397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6199"/>
              </a:lnSpc>
              <a:spcBef>
                <a:spcPts val="100"/>
              </a:spcBef>
            </a:pPr>
            <a:r>
              <a:rPr sz="1050" b="1" dirty="0">
                <a:solidFill>
                  <a:srgbClr val="FFFFFF"/>
                </a:solidFill>
                <a:latin typeface="Calibri"/>
                <a:cs typeface="Calibri"/>
              </a:rPr>
              <a:t>Please</a:t>
            </a:r>
            <a:r>
              <a:rPr sz="105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FFFFFF"/>
                </a:solidFill>
                <a:latin typeface="Calibri"/>
                <a:cs typeface="Calibri"/>
              </a:rPr>
              <a:t>Note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sz="105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These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benefits</a:t>
            </a:r>
            <a:r>
              <a:rPr sz="105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are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not</a:t>
            </a:r>
            <a:r>
              <a:rPr sz="105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administered</a:t>
            </a:r>
            <a:r>
              <a:rPr sz="105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by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Gallagher</a:t>
            </a:r>
            <a:r>
              <a:rPr sz="105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Benefits</a:t>
            </a:r>
            <a:r>
              <a:rPr sz="105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Services.</a:t>
            </a:r>
            <a:r>
              <a:rPr sz="105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Please</a:t>
            </a:r>
            <a:r>
              <a:rPr sz="105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contact</a:t>
            </a:r>
            <a:r>
              <a:rPr sz="105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Northwestern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Human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 Resources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sz="105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additional</a:t>
            </a:r>
            <a:r>
              <a:rPr sz="105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information.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spc="-25" dirty="0"/>
              <a:t>29</a:t>
            </a:fld>
            <a:endParaRPr spc="-25" dirty="0"/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373062" y="3803396"/>
          <a:ext cx="6875145" cy="220916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8751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marL="52705">
                        <a:lnSpc>
                          <a:spcPts val="1710"/>
                        </a:lnSpc>
                      </a:pPr>
                      <a:r>
                        <a:rPr sz="180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PerkSpot:</a:t>
                      </a:r>
                      <a:r>
                        <a:rPr sz="1800" spc="-6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Life’s</a:t>
                      </a:r>
                      <a:r>
                        <a:rPr sz="1800" spc="-65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Better</a:t>
                      </a:r>
                      <a:r>
                        <a:rPr sz="1800" spc="-6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with</a:t>
                      </a:r>
                      <a:r>
                        <a:rPr sz="1800" spc="-6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800" spc="-6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Discount!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2464">
                <a:tc>
                  <a:txBody>
                    <a:bodyPr/>
                    <a:lstStyle/>
                    <a:p>
                      <a:pPr marL="52705" marR="222250" algn="just">
                        <a:lnSpc>
                          <a:spcPct val="101699"/>
                        </a:lnSpc>
                        <a:spcBef>
                          <a:spcPts val="245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Northwestern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has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partnered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with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PerkSpot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offer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faculty,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staff,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postdocs</a:t>
                      </a:r>
                      <a:r>
                        <a:rPr sz="105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their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family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members</a:t>
                      </a:r>
                      <a:r>
                        <a:rPr sz="105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discounts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from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900+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merchants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nationwide.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When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register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with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PerkSpot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can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access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discounts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exclusive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offers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on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wide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range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of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goods</a:t>
                      </a:r>
                      <a:r>
                        <a:rPr sz="105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services,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including: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281305" indent="-228600">
                        <a:lnSpc>
                          <a:spcPct val="100000"/>
                        </a:lnSpc>
                        <a:spcBef>
                          <a:spcPts val="915"/>
                        </a:spcBef>
                        <a:buSzPct val="95238"/>
                        <a:buFont typeface="Symbol"/>
                        <a:buChar char=""/>
                        <a:tabLst>
                          <a:tab pos="281305" algn="l"/>
                        </a:tabLst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Buying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new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car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–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from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Ford,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Lincoln,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Nissan,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Infinity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Volkswagen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281305" indent="-228600">
                        <a:lnSpc>
                          <a:spcPct val="100000"/>
                        </a:lnSpc>
                        <a:spcBef>
                          <a:spcPts val="25"/>
                        </a:spcBef>
                        <a:buSzPct val="95238"/>
                        <a:buFont typeface="Symbol"/>
                        <a:buChar char=""/>
                        <a:tabLst>
                          <a:tab pos="281305" algn="l"/>
                        </a:tabLst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Cell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phone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discounts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–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from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AT&amp;T,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Sprint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Verizon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281305" indent="-228600">
                        <a:lnSpc>
                          <a:spcPct val="100000"/>
                        </a:lnSpc>
                        <a:spcBef>
                          <a:spcPts val="25"/>
                        </a:spcBef>
                        <a:buSzPct val="95238"/>
                        <a:buFont typeface="Symbol"/>
                        <a:buChar char=""/>
                        <a:tabLst>
                          <a:tab pos="281305" algn="l"/>
                        </a:tabLst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Computer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discounts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–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on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Dell,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Hewlett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Packard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CDW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products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Can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touch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sheets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little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bit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281305" indent="-228600">
                        <a:lnSpc>
                          <a:spcPct val="100000"/>
                        </a:lnSpc>
                        <a:spcBef>
                          <a:spcPts val="20"/>
                        </a:spcBef>
                        <a:buSzPct val="95238"/>
                        <a:buFont typeface="Symbol"/>
                        <a:buChar char=""/>
                        <a:tabLst>
                          <a:tab pos="281305" algn="l"/>
                        </a:tabLst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Gifts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–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including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Fannie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Mae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candy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You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Flowers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281305" indent="-228600">
                        <a:lnSpc>
                          <a:spcPct val="100000"/>
                        </a:lnSpc>
                        <a:spcBef>
                          <a:spcPts val="25"/>
                        </a:spcBef>
                        <a:buSzPct val="95238"/>
                        <a:buFont typeface="Symbol"/>
                        <a:buChar char=""/>
                        <a:tabLst>
                          <a:tab pos="281305" algn="l"/>
                        </a:tabLst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Movie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tickets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–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at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AMC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281305" indent="-228600">
                        <a:lnSpc>
                          <a:spcPct val="100000"/>
                        </a:lnSpc>
                        <a:spcBef>
                          <a:spcPts val="25"/>
                        </a:spcBef>
                        <a:buSzPct val="95238"/>
                        <a:buFont typeface="Symbol"/>
                        <a:buChar char=""/>
                        <a:tabLst>
                          <a:tab pos="281305" algn="l"/>
                        </a:tabLst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Chicago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sports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tickets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–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Bulls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White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Sox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281305" indent="-228600">
                        <a:lnSpc>
                          <a:spcPct val="100000"/>
                        </a:lnSpc>
                        <a:spcBef>
                          <a:spcPts val="15"/>
                        </a:spcBef>
                        <a:buSzPct val="95238"/>
                        <a:buFont typeface="Symbol"/>
                        <a:buChar char=""/>
                        <a:tabLst>
                          <a:tab pos="281305" algn="l"/>
                        </a:tabLst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Fitness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discounts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–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at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GlobalFit,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FFC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East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Bank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Club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281305" indent="-228600">
                        <a:lnSpc>
                          <a:spcPts val="1215"/>
                        </a:lnSpc>
                        <a:spcBef>
                          <a:spcPts val="25"/>
                        </a:spcBef>
                        <a:buSzPct val="95238"/>
                        <a:buFont typeface="Symbol"/>
                        <a:buChar char=""/>
                        <a:tabLst>
                          <a:tab pos="281305" algn="l"/>
                        </a:tabLst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Real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estate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moving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discounts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1" name="object 11"/>
          <p:cNvGraphicFramePr>
            <a:graphicFrameLocks noGrp="1"/>
          </p:cNvGraphicFramePr>
          <p:nvPr/>
        </p:nvGraphicFramePr>
        <p:xfrm>
          <a:off x="373062" y="2976626"/>
          <a:ext cx="6875145" cy="6534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8751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67335">
                <a:tc>
                  <a:txBody>
                    <a:bodyPr/>
                    <a:lstStyle/>
                    <a:p>
                      <a:pPr marL="35560">
                        <a:lnSpc>
                          <a:spcPts val="1710"/>
                        </a:lnSpc>
                      </a:pPr>
                      <a:r>
                        <a:rPr sz="180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Commuter</a:t>
                      </a:r>
                      <a:r>
                        <a:rPr sz="1800" spc="-10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Transit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6080">
                <a:tc>
                  <a:txBody>
                    <a:bodyPr/>
                    <a:lstStyle/>
                    <a:p>
                      <a:pPr marL="35560" marR="575945">
                        <a:lnSpc>
                          <a:spcPct val="116199"/>
                        </a:lnSpc>
                        <a:spcBef>
                          <a:spcPts val="1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Employee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postdocs,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with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primary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job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code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100006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100118,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are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eligible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pre-tax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commuter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benefits.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More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information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on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eligibility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can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found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on</a:t>
                      </a:r>
                      <a:r>
                        <a:rPr sz="105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u="sng" dirty="0">
                          <a:solidFill>
                            <a:srgbClr val="FF0000"/>
                          </a:solidFill>
                          <a:uFill>
                            <a:solidFill>
                              <a:srgbClr val="FF0000"/>
                            </a:solidFill>
                          </a:uFill>
                          <a:latin typeface="Calibri"/>
                          <a:cs typeface="Calibri"/>
                          <a:hlinkClick r:id="rId4"/>
                        </a:rPr>
                        <a:t>Commuter</a:t>
                      </a:r>
                      <a:r>
                        <a:rPr sz="1050" u="sng" spc="-20" dirty="0">
                          <a:solidFill>
                            <a:srgbClr val="FF0000"/>
                          </a:solidFill>
                          <a:uFill>
                            <a:solidFill>
                              <a:srgbClr val="FF0000"/>
                            </a:solidFill>
                          </a:uFill>
                          <a:latin typeface="Calibri"/>
                          <a:cs typeface="Calibri"/>
                          <a:hlinkClick r:id="rId4"/>
                        </a:rPr>
                        <a:t> </a:t>
                      </a:r>
                      <a:r>
                        <a:rPr sz="1050" u="sng" dirty="0">
                          <a:solidFill>
                            <a:srgbClr val="FF0000"/>
                          </a:solidFill>
                          <a:uFill>
                            <a:solidFill>
                              <a:srgbClr val="FF0000"/>
                            </a:solidFill>
                          </a:uFill>
                          <a:latin typeface="Calibri"/>
                          <a:cs typeface="Calibri"/>
                          <a:hlinkClick r:id="rId4"/>
                        </a:rPr>
                        <a:t>Transit</a:t>
                      </a:r>
                      <a:r>
                        <a:rPr sz="1050" u="sng" spc="-20" dirty="0">
                          <a:solidFill>
                            <a:srgbClr val="FF0000"/>
                          </a:solidFill>
                          <a:uFill>
                            <a:solidFill>
                              <a:srgbClr val="FF0000"/>
                            </a:solidFill>
                          </a:uFill>
                          <a:latin typeface="Calibri"/>
                          <a:cs typeface="Calibri"/>
                          <a:hlinkClick r:id="rId4"/>
                        </a:rPr>
                        <a:t> </a:t>
                      </a:r>
                      <a:r>
                        <a:rPr sz="1050" u="sng" spc="-10" dirty="0">
                          <a:solidFill>
                            <a:srgbClr val="FF0000"/>
                          </a:solidFill>
                          <a:uFill>
                            <a:solidFill>
                              <a:srgbClr val="FF0000"/>
                            </a:solidFill>
                          </a:uFill>
                          <a:latin typeface="Calibri"/>
                          <a:cs typeface="Calibri"/>
                          <a:hlinkClick r:id="rId4"/>
                        </a:rPr>
                        <a:t>Website</a:t>
                      </a:r>
                      <a:r>
                        <a:rPr sz="1050" u="none" spc="-10" dirty="0">
                          <a:latin typeface="Calibri"/>
                          <a:cs typeface="Calibri"/>
                          <a:hlinkClick r:id="rId4"/>
                        </a:rPr>
                        <a:t>.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373062" y="1848866"/>
          <a:ext cx="6875145" cy="9531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8751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67335">
                <a:tc>
                  <a:txBody>
                    <a:bodyPr/>
                    <a:lstStyle/>
                    <a:p>
                      <a:pPr marL="45720">
                        <a:lnSpc>
                          <a:spcPts val="1710"/>
                        </a:lnSpc>
                      </a:pPr>
                      <a:r>
                        <a:rPr sz="180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Paid</a:t>
                      </a:r>
                      <a:r>
                        <a:rPr sz="1800" spc="-55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Time</a:t>
                      </a:r>
                      <a:r>
                        <a:rPr sz="1800" spc="-5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Off</a:t>
                      </a:r>
                      <a:r>
                        <a:rPr sz="1800" spc="-5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Benefits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45720" marR="424180">
                        <a:lnSpc>
                          <a:spcPct val="116199"/>
                        </a:lnSpc>
                        <a:spcBef>
                          <a:spcPts val="6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Employee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postdocs,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with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primary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job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code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100006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100118,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are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eligible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vacation,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holiday,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personal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floating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holiday,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sick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time,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well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as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Winter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Recess.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More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information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on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eligibility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can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found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on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u="sng" spc="-10" dirty="0">
                          <a:solidFill>
                            <a:srgbClr val="006FC0"/>
                          </a:solidFill>
                          <a:uFill>
                            <a:solidFill>
                              <a:srgbClr val="006FC0"/>
                            </a:solidFill>
                          </a:uFill>
                          <a:latin typeface="Calibri"/>
                          <a:cs typeface="Calibri"/>
                          <a:hlinkClick r:id="rId5"/>
                        </a:rPr>
                        <a:t>Time-</a:t>
                      </a:r>
                      <a:r>
                        <a:rPr sz="1050" u="sng" dirty="0">
                          <a:solidFill>
                            <a:srgbClr val="006FC0"/>
                          </a:solidFill>
                          <a:uFill>
                            <a:solidFill>
                              <a:srgbClr val="006FC0"/>
                            </a:solidFill>
                          </a:uFill>
                          <a:latin typeface="Calibri"/>
                          <a:cs typeface="Calibri"/>
                          <a:hlinkClick r:id="rId5"/>
                        </a:rPr>
                        <a:t>of</a:t>
                      </a:r>
                      <a:r>
                        <a:rPr sz="1050" u="sng" spc="-10" dirty="0">
                          <a:solidFill>
                            <a:srgbClr val="006FC0"/>
                          </a:solidFill>
                          <a:uFill>
                            <a:solidFill>
                              <a:srgbClr val="006FC0"/>
                            </a:solidFill>
                          </a:uFill>
                          <a:latin typeface="Calibri"/>
                          <a:cs typeface="Calibri"/>
                          <a:hlinkClick r:id="rId5"/>
                        </a:rPr>
                        <a:t> </a:t>
                      </a:r>
                      <a:r>
                        <a:rPr sz="1050" u="sng" dirty="0">
                          <a:solidFill>
                            <a:srgbClr val="006FC0"/>
                          </a:solidFill>
                          <a:uFill>
                            <a:solidFill>
                              <a:srgbClr val="006FC0"/>
                            </a:solidFill>
                          </a:uFill>
                          <a:latin typeface="Calibri"/>
                          <a:cs typeface="Calibri"/>
                          <a:hlinkClick r:id="rId5"/>
                        </a:rPr>
                        <a:t>f</a:t>
                      </a:r>
                      <a:r>
                        <a:rPr sz="1050" u="sng" spc="-10" dirty="0">
                          <a:solidFill>
                            <a:srgbClr val="006FC0"/>
                          </a:solidFill>
                          <a:uFill>
                            <a:solidFill>
                              <a:srgbClr val="006FC0"/>
                            </a:solidFill>
                          </a:uFill>
                          <a:latin typeface="Calibri"/>
                          <a:cs typeface="Calibri"/>
                          <a:hlinkClick r:id="rId5"/>
                        </a:rPr>
                        <a:t> Website</a:t>
                      </a:r>
                      <a:r>
                        <a:rPr sz="1050" u="none" spc="-10" dirty="0">
                          <a:latin typeface="Calibri"/>
                          <a:cs typeface="Calibri"/>
                          <a:hlinkClick r:id="rId5"/>
                        </a:rPr>
                        <a:t>.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45720">
                        <a:lnSpc>
                          <a:spcPts val="1215"/>
                        </a:lnSpc>
                        <a:spcBef>
                          <a:spcPts val="110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NRSA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postdocs,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please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refer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u="sng" dirty="0">
                          <a:solidFill>
                            <a:srgbClr val="006FC0"/>
                          </a:solidFill>
                          <a:uFill>
                            <a:solidFill>
                              <a:srgbClr val="006FC0"/>
                            </a:solidFill>
                          </a:uFill>
                          <a:latin typeface="Calibri"/>
                          <a:cs typeface="Calibri"/>
                          <a:hlinkClick r:id="rId6"/>
                        </a:rPr>
                        <a:t>NIH</a:t>
                      </a:r>
                      <a:r>
                        <a:rPr sz="1050" u="sng" spc="-15" dirty="0">
                          <a:solidFill>
                            <a:srgbClr val="006FC0"/>
                          </a:solidFill>
                          <a:uFill>
                            <a:solidFill>
                              <a:srgbClr val="006FC0"/>
                            </a:solidFill>
                          </a:uFill>
                          <a:latin typeface="Calibri"/>
                          <a:cs typeface="Calibri"/>
                          <a:hlinkClick r:id="rId6"/>
                        </a:rPr>
                        <a:t> </a:t>
                      </a:r>
                      <a:r>
                        <a:rPr sz="1050" u="sng" dirty="0">
                          <a:solidFill>
                            <a:srgbClr val="006FC0"/>
                          </a:solidFill>
                          <a:uFill>
                            <a:solidFill>
                              <a:srgbClr val="006FC0"/>
                            </a:solidFill>
                          </a:uFill>
                          <a:latin typeface="Calibri"/>
                          <a:cs typeface="Calibri"/>
                          <a:hlinkClick r:id="rId6"/>
                        </a:rPr>
                        <a:t>grant</a:t>
                      </a:r>
                      <a:r>
                        <a:rPr sz="1050" u="sng" spc="-15" dirty="0">
                          <a:solidFill>
                            <a:srgbClr val="006FC0"/>
                          </a:solidFill>
                          <a:uFill>
                            <a:solidFill>
                              <a:srgbClr val="006FC0"/>
                            </a:solidFill>
                          </a:uFill>
                          <a:latin typeface="Calibri"/>
                          <a:cs typeface="Calibri"/>
                          <a:hlinkClick r:id="rId6"/>
                        </a:rPr>
                        <a:t> </a:t>
                      </a:r>
                      <a:r>
                        <a:rPr sz="1050" u="sng" dirty="0">
                          <a:solidFill>
                            <a:srgbClr val="006FC0"/>
                          </a:solidFill>
                          <a:uFill>
                            <a:solidFill>
                              <a:srgbClr val="006FC0"/>
                            </a:solidFill>
                          </a:uFill>
                          <a:latin typeface="Calibri"/>
                          <a:cs typeface="Calibri"/>
                          <a:hlinkClick r:id="rId6"/>
                        </a:rPr>
                        <a:t>notice</a:t>
                      </a:r>
                      <a:r>
                        <a:rPr sz="1050" u="sng" spc="-15" dirty="0">
                          <a:solidFill>
                            <a:srgbClr val="006FC0"/>
                          </a:solidFill>
                          <a:uFill>
                            <a:solidFill>
                              <a:srgbClr val="006FC0"/>
                            </a:solidFill>
                          </a:uFill>
                          <a:latin typeface="Calibri"/>
                          <a:cs typeface="Calibri"/>
                          <a:hlinkClick r:id="rId6"/>
                        </a:rPr>
                        <a:t> </a:t>
                      </a:r>
                      <a:r>
                        <a:rPr sz="1050" u="sng" dirty="0">
                          <a:solidFill>
                            <a:srgbClr val="006FC0"/>
                          </a:solidFill>
                          <a:uFill>
                            <a:solidFill>
                              <a:srgbClr val="006FC0"/>
                            </a:solidFill>
                          </a:uFill>
                          <a:latin typeface="Calibri"/>
                          <a:cs typeface="Calibri"/>
                          <a:hlinkClick r:id="rId6"/>
                        </a:rPr>
                        <a:t>on</a:t>
                      </a:r>
                      <a:r>
                        <a:rPr sz="1050" u="sng" spc="-15" dirty="0">
                          <a:solidFill>
                            <a:srgbClr val="006FC0"/>
                          </a:solidFill>
                          <a:uFill>
                            <a:solidFill>
                              <a:srgbClr val="006FC0"/>
                            </a:solidFill>
                          </a:uFill>
                          <a:latin typeface="Calibri"/>
                          <a:cs typeface="Calibri"/>
                          <a:hlinkClick r:id="rId6"/>
                        </a:rPr>
                        <a:t> </a:t>
                      </a:r>
                      <a:r>
                        <a:rPr sz="1050" u="sng" dirty="0">
                          <a:solidFill>
                            <a:srgbClr val="006FC0"/>
                          </a:solidFill>
                          <a:uFill>
                            <a:solidFill>
                              <a:srgbClr val="006FC0"/>
                            </a:solidFill>
                          </a:uFill>
                          <a:latin typeface="Calibri"/>
                          <a:cs typeface="Calibri"/>
                          <a:hlinkClick r:id="rId6"/>
                        </a:rPr>
                        <a:t>leaves</a:t>
                      </a:r>
                      <a:r>
                        <a:rPr sz="1050" u="none" spc="-15" dirty="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u="none" dirty="0">
                          <a:latin typeface="Calibri"/>
                          <a:cs typeface="Calibri"/>
                        </a:rPr>
                        <a:t>including</a:t>
                      </a:r>
                      <a:r>
                        <a:rPr sz="1050" u="none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u="none" dirty="0">
                          <a:latin typeface="Calibri"/>
                          <a:cs typeface="Calibri"/>
                        </a:rPr>
                        <a:t>vacation</a:t>
                      </a:r>
                      <a:r>
                        <a:rPr sz="1050" u="none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u="none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050" u="none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u="none" dirty="0">
                          <a:latin typeface="Calibri"/>
                          <a:cs typeface="Calibri"/>
                        </a:rPr>
                        <a:t>parental</a:t>
                      </a:r>
                      <a:r>
                        <a:rPr sz="1050" u="none" spc="-10" dirty="0">
                          <a:latin typeface="Calibri"/>
                          <a:cs typeface="Calibri"/>
                        </a:rPr>
                        <a:t> leaves.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3" name="object 13"/>
          <p:cNvGraphicFramePr>
            <a:graphicFrameLocks noGrp="1"/>
          </p:cNvGraphicFramePr>
          <p:nvPr/>
        </p:nvGraphicFramePr>
        <p:xfrm>
          <a:off x="373062" y="891539"/>
          <a:ext cx="6875145" cy="6521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8751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marL="52705">
                        <a:lnSpc>
                          <a:spcPts val="1710"/>
                        </a:lnSpc>
                      </a:pPr>
                      <a:r>
                        <a:rPr sz="1800" spc="-2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Tuition</a:t>
                      </a:r>
                      <a:r>
                        <a:rPr sz="1800" spc="-5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Benefits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445"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Full-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time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employee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postdocs,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with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primary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job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code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100006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100118,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are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eligible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Northwestern’s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tuition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benefits.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52705">
                        <a:lnSpc>
                          <a:spcPts val="1215"/>
                        </a:lnSpc>
                        <a:spcBef>
                          <a:spcPts val="204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More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information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on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eligibility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can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be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found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on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u="sng" dirty="0">
                          <a:solidFill>
                            <a:srgbClr val="006FC0"/>
                          </a:solidFill>
                          <a:uFill>
                            <a:solidFill>
                              <a:srgbClr val="006FC0"/>
                            </a:solidFill>
                          </a:uFill>
                          <a:latin typeface="Calibri"/>
                          <a:cs typeface="Calibri"/>
                          <a:hlinkClick r:id="rId7"/>
                        </a:rPr>
                        <a:t>Tuition</a:t>
                      </a:r>
                      <a:r>
                        <a:rPr sz="1050" u="sng" spc="-15" dirty="0">
                          <a:solidFill>
                            <a:srgbClr val="006FC0"/>
                          </a:solidFill>
                          <a:uFill>
                            <a:solidFill>
                              <a:srgbClr val="006FC0"/>
                            </a:solidFill>
                          </a:uFill>
                          <a:latin typeface="Calibri"/>
                          <a:cs typeface="Calibri"/>
                          <a:hlinkClick r:id="rId7"/>
                        </a:rPr>
                        <a:t> </a:t>
                      </a:r>
                      <a:r>
                        <a:rPr sz="1050" u="sng" spc="-10" dirty="0">
                          <a:solidFill>
                            <a:srgbClr val="006FC0"/>
                          </a:solidFill>
                          <a:uFill>
                            <a:solidFill>
                              <a:srgbClr val="006FC0"/>
                            </a:solidFill>
                          </a:uFill>
                          <a:latin typeface="Calibri"/>
                          <a:cs typeface="Calibri"/>
                          <a:hlinkClick r:id="rId7"/>
                        </a:rPr>
                        <a:t>Website</a:t>
                      </a:r>
                      <a:r>
                        <a:rPr sz="1050" u="none" spc="-10" dirty="0">
                          <a:latin typeface="Calibri"/>
                          <a:cs typeface="Calibri"/>
                          <a:hlinkClick r:id="rId7"/>
                        </a:rPr>
                        <a:t>.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6415"/>
            <a:ext cx="7771130" cy="777240"/>
          </a:xfrm>
          <a:custGeom>
            <a:avLst/>
            <a:gdLst/>
            <a:ahLst/>
            <a:cxnLst/>
            <a:rect l="l" t="t" r="r" b="b"/>
            <a:pathLst>
              <a:path w="7771130" h="777240">
                <a:moveTo>
                  <a:pt x="7770753" y="0"/>
                </a:moveTo>
                <a:lnTo>
                  <a:pt x="0" y="0"/>
                </a:lnTo>
                <a:lnTo>
                  <a:pt x="0" y="777240"/>
                </a:lnTo>
                <a:lnTo>
                  <a:pt x="7770753" y="777240"/>
                </a:lnTo>
                <a:lnTo>
                  <a:pt x="7770753" y="0"/>
                </a:lnTo>
                <a:close/>
              </a:path>
            </a:pathLst>
          </a:custGeom>
          <a:solidFill>
            <a:srgbClr val="522C8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55395" y="206756"/>
            <a:ext cx="62509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EMPLOYED</a:t>
            </a:r>
            <a:r>
              <a:rPr sz="24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POSTDOC</a:t>
            </a:r>
            <a:r>
              <a:rPr sz="24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RATES</a:t>
            </a:r>
            <a:r>
              <a:rPr sz="24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24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CONTRIBUTIONS</a:t>
            </a:r>
            <a:endParaRPr sz="2400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4144169"/>
              </p:ext>
            </p:extLst>
          </p:nvPr>
        </p:nvGraphicFramePr>
        <p:xfrm>
          <a:off x="962576" y="1466925"/>
          <a:ext cx="5840095" cy="65798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666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73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08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Monthly</a:t>
                      </a:r>
                      <a:r>
                        <a:rPr sz="105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Postdoc</a:t>
                      </a:r>
                      <a:r>
                        <a:rPr sz="105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Cost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5400" marB="0">
                    <a:solidFill>
                      <a:srgbClr val="7E7E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185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Medical</a:t>
                      </a:r>
                      <a:r>
                        <a:rPr sz="105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HMO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018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05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Postdoc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4130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$</a:t>
                      </a:r>
                      <a:r>
                        <a:rPr lang="en-US" sz="1050" spc="-10" dirty="0">
                          <a:latin typeface="Calibri"/>
                          <a:cs typeface="Calibri"/>
                        </a:rPr>
                        <a:t>84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.00</a:t>
                      </a:r>
                      <a:endParaRPr sz="1050" dirty="0">
                        <a:latin typeface="Calibri"/>
                        <a:cs typeface="Calibri"/>
                      </a:endParaRPr>
                    </a:p>
                  </a:txBody>
                  <a:tcPr marL="0" marR="0" marT="24130" marB="0">
                    <a:lnL w="9525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018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0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Postdoc</a:t>
                      </a:r>
                      <a:r>
                        <a:rPr sz="105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+</a:t>
                      </a:r>
                      <a:r>
                        <a:rPr sz="105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Spouse/Partner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$1</a:t>
                      </a:r>
                      <a:r>
                        <a:rPr lang="en-US" sz="1050" spc="-10" dirty="0">
                          <a:latin typeface="Calibri"/>
                          <a:cs typeface="Calibri"/>
                        </a:rPr>
                        <a:t>62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.00</a:t>
                      </a:r>
                      <a:endParaRPr sz="1050" dirty="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9525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018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0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Postdoc</a:t>
                      </a:r>
                      <a:r>
                        <a:rPr sz="105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+</a:t>
                      </a:r>
                      <a:r>
                        <a:rPr sz="105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Child(ren)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4130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$1</a:t>
                      </a:r>
                      <a:r>
                        <a:rPr lang="en-US" sz="1050" spc="-10" dirty="0">
                          <a:latin typeface="Calibri"/>
                          <a:cs typeface="Calibri"/>
                        </a:rPr>
                        <a:t>55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.00</a:t>
                      </a:r>
                      <a:endParaRPr sz="1050" dirty="0">
                        <a:latin typeface="Calibri"/>
                        <a:cs typeface="Calibri"/>
                      </a:endParaRPr>
                    </a:p>
                  </a:txBody>
                  <a:tcPr marL="0" marR="0" marT="24130" marB="0">
                    <a:lnL w="9525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08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05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Family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$2</a:t>
                      </a:r>
                      <a:r>
                        <a:rPr lang="en-US" sz="1050" spc="-10" dirty="0">
                          <a:latin typeface="Calibri"/>
                          <a:cs typeface="Calibri"/>
                        </a:rPr>
                        <a:t>41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.00</a:t>
                      </a:r>
                      <a:endParaRPr sz="1050" dirty="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9525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0185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Medical</a:t>
                      </a:r>
                      <a:r>
                        <a:rPr sz="105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PPO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018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05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Postdoc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$</a:t>
                      </a:r>
                      <a:r>
                        <a:rPr lang="en-US" sz="1050" spc="-10" dirty="0">
                          <a:latin typeface="Calibri"/>
                          <a:cs typeface="Calibri"/>
                        </a:rPr>
                        <a:t>92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.00</a:t>
                      </a:r>
                      <a:endParaRPr sz="1050" dirty="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9525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08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0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Postdoc</a:t>
                      </a:r>
                      <a:r>
                        <a:rPr sz="105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+</a:t>
                      </a:r>
                      <a:r>
                        <a:rPr sz="105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Spouse/Partner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$1</a:t>
                      </a:r>
                      <a:r>
                        <a:rPr lang="en-US" sz="1050" spc="-10" dirty="0">
                          <a:latin typeface="Calibri"/>
                          <a:cs typeface="Calibri"/>
                        </a:rPr>
                        <a:t>79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.00</a:t>
                      </a:r>
                      <a:endParaRPr sz="1050" dirty="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9525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018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0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Postdoc</a:t>
                      </a:r>
                      <a:r>
                        <a:rPr sz="105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+</a:t>
                      </a:r>
                      <a:r>
                        <a:rPr sz="105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Child(ren)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$1</a:t>
                      </a:r>
                      <a:r>
                        <a:rPr lang="en-US" sz="1050" spc="-10" dirty="0">
                          <a:latin typeface="Calibri"/>
                          <a:cs typeface="Calibri"/>
                        </a:rPr>
                        <a:t>72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.00</a:t>
                      </a:r>
                      <a:endParaRPr sz="1050" dirty="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9525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08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05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Family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$2</a:t>
                      </a:r>
                      <a:r>
                        <a:rPr lang="en-US" sz="1050" spc="-10" dirty="0">
                          <a:latin typeface="Calibri"/>
                          <a:cs typeface="Calibri"/>
                        </a:rPr>
                        <a:t>66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.00</a:t>
                      </a:r>
                      <a:endParaRPr sz="1050" dirty="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9525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0185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Dental </a:t>
                      </a:r>
                      <a:r>
                        <a:rPr sz="105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HMO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4130" marB="0"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526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Postdoc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6670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$9.00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6670" marB="0">
                    <a:lnL w="9525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018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0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Postdoc</a:t>
                      </a:r>
                      <a:r>
                        <a:rPr sz="105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+</a:t>
                      </a:r>
                      <a:r>
                        <a:rPr sz="105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Spouse/Partner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$1</a:t>
                      </a:r>
                      <a:r>
                        <a:rPr lang="en-US" sz="1050" spc="-10" dirty="0">
                          <a:latin typeface="Calibri"/>
                          <a:cs typeface="Calibri"/>
                        </a:rPr>
                        <a:t>5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.00</a:t>
                      </a:r>
                      <a:endParaRPr sz="1050" dirty="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9525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018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0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Postdoc</a:t>
                      </a:r>
                      <a:r>
                        <a:rPr sz="105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+</a:t>
                      </a:r>
                      <a:r>
                        <a:rPr sz="105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Child(ren)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4130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$16.00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4130" marB="0">
                    <a:lnL w="9525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018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05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Family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$23.00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9525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0185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Dental</a:t>
                      </a:r>
                      <a:r>
                        <a:rPr sz="105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PPO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997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45"/>
                        </a:spcBef>
                      </a:pPr>
                      <a:r>
                        <a:rPr sz="105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Postdoc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69215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545"/>
                        </a:spcBef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$23.00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69215" marB="0">
                    <a:lnL w="9525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018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0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Postdoc</a:t>
                      </a:r>
                      <a:r>
                        <a:rPr sz="105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+</a:t>
                      </a:r>
                      <a:r>
                        <a:rPr sz="105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Spouse/Partner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$49.00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9525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1018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0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Postdoc</a:t>
                      </a:r>
                      <a:r>
                        <a:rPr sz="105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+</a:t>
                      </a:r>
                      <a:r>
                        <a:rPr sz="105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Child(ren)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$55.00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9525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78435"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  <a:spcBef>
                          <a:spcPts val="65"/>
                        </a:spcBef>
                      </a:pPr>
                      <a:r>
                        <a:rPr sz="105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Family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8255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225"/>
                        </a:lnSpc>
                        <a:spcBef>
                          <a:spcPts val="85"/>
                        </a:spcBef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$78.00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L w="9525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10185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Vision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5400" marB="0"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1018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05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Postdoc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$8.53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9525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1018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Postdoc</a:t>
                      </a:r>
                      <a:r>
                        <a:rPr sz="105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+</a:t>
                      </a:r>
                      <a:r>
                        <a:rPr sz="105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Spouse/Partner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5400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$16.21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5400" marB="0">
                    <a:lnL w="9525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108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0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Postdoc</a:t>
                      </a:r>
                      <a:r>
                        <a:rPr sz="105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+</a:t>
                      </a:r>
                      <a:r>
                        <a:rPr sz="105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Child(ren)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$17.06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9525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1018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Family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5400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$25.08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5400" marB="0">
                    <a:lnL w="9525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1082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21018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Life</a:t>
                      </a:r>
                      <a:r>
                        <a:rPr sz="1050" b="1" spc="-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Insurance</a:t>
                      </a:r>
                      <a:r>
                        <a:rPr sz="1050" b="1" spc="-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($50K)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R w="9525">
                      <a:solidFill>
                        <a:srgbClr val="FFFFFF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$0.00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9525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21018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Long-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Term</a:t>
                      </a:r>
                      <a:r>
                        <a:rPr sz="105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Disability</a:t>
                      </a:r>
                      <a:r>
                        <a:rPr sz="105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(LTD)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$0.00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9525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2108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lang="en-US"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Extended Sick Time (EST)</a:t>
                      </a:r>
                      <a:endParaRPr sz="1050" dirty="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$0.00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9525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20701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Voluntary</a:t>
                      </a:r>
                      <a:r>
                        <a:rPr sz="105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Life</a:t>
                      </a:r>
                      <a:r>
                        <a:rPr sz="105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(postdoc,</a:t>
                      </a:r>
                      <a:r>
                        <a:rPr sz="105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spouse,</a:t>
                      </a:r>
                      <a:r>
                        <a:rPr sz="105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child)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2860" marB="0"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See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plan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summaries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Documents</a:t>
                      </a:r>
                      <a:r>
                        <a:rPr sz="105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Library</a:t>
                      </a:r>
                      <a:r>
                        <a:rPr sz="105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calculation</a:t>
                      </a:r>
                      <a:endParaRPr sz="1050" dirty="0">
                        <a:latin typeface="Calibri"/>
                        <a:cs typeface="Calibri"/>
                      </a:endParaRPr>
                    </a:p>
                  </a:txBody>
                  <a:tcPr marL="0" marR="0" marT="22860" marB="0">
                    <a:lnL w="9525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6415"/>
            <a:ext cx="7771130" cy="777240"/>
          </a:xfrm>
          <a:custGeom>
            <a:avLst/>
            <a:gdLst/>
            <a:ahLst/>
            <a:cxnLst/>
            <a:rect l="l" t="t" r="r" b="b"/>
            <a:pathLst>
              <a:path w="7771130" h="777240">
                <a:moveTo>
                  <a:pt x="7770753" y="0"/>
                </a:moveTo>
                <a:lnTo>
                  <a:pt x="0" y="0"/>
                </a:lnTo>
                <a:lnTo>
                  <a:pt x="0" y="777240"/>
                </a:lnTo>
                <a:lnTo>
                  <a:pt x="7770753" y="777240"/>
                </a:lnTo>
                <a:lnTo>
                  <a:pt x="7770753" y="0"/>
                </a:lnTo>
                <a:close/>
              </a:path>
            </a:pathLst>
          </a:custGeom>
          <a:solidFill>
            <a:srgbClr val="522C8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02867" y="206756"/>
            <a:ext cx="55632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NRSA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POSTDOC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RATES</a:t>
            </a:r>
            <a:r>
              <a:rPr sz="24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2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CONTRIBUTIONS</a:t>
            </a:r>
            <a:endParaRPr sz="2400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5368460"/>
              </p:ext>
            </p:extLst>
          </p:nvPr>
        </p:nvGraphicFramePr>
        <p:xfrm>
          <a:off x="1004715" y="1517471"/>
          <a:ext cx="5749290" cy="65151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8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600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08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Monthly</a:t>
                      </a:r>
                      <a:r>
                        <a:rPr sz="105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Postdoc</a:t>
                      </a:r>
                      <a:r>
                        <a:rPr sz="105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Cost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solidFill>
                      <a:srgbClr val="7E7E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185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Medical</a:t>
                      </a:r>
                      <a:r>
                        <a:rPr sz="105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HMO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08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05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Postdoc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$0.00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9525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018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0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Postdoc</a:t>
                      </a:r>
                      <a:r>
                        <a:rPr sz="105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+</a:t>
                      </a:r>
                      <a:r>
                        <a:rPr sz="105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Spouse/Partner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$</a:t>
                      </a:r>
                      <a:r>
                        <a:rPr lang="en-US" sz="1050" spc="-10" dirty="0">
                          <a:latin typeface="Calibri"/>
                          <a:cs typeface="Calibri"/>
                        </a:rPr>
                        <a:t>205.64</a:t>
                      </a:r>
                      <a:endParaRPr sz="1050" dirty="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9525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018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0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Postdoc</a:t>
                      </a:r>
                      <a:r>
                        <a:rPr sz="105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+</a:t>
                      </a:r>
                      <a:r>
                        <a:rPr sz="105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Child(ren)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$</a:t>
                      </a:r>
                      <a:r>
                        <a:rPr lang="en-US" sz="1050" spc="-10" dirty="0">
                          <a:latin typeface="Calibri"/>
                          <a:cs typeface="Calibri"/>
                        </a:rPr>
                        <a:t>167.90</a:t>
                      </a:r>
                      <a:endParaRPr sz="1050" dirty="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9525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018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05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Family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4130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$</a:t>
                      </a:r>
                      <a:r>
                        <a:rPr lang="en-US" sz="1050" spc="-10" dirty="0">
                          <a:latin typeface="Calibri"/>
                          <a:cs typeface="Calibri"/>
                        </a:rPr>
                        <a:t>391.35</a:t>
                      </a:r>
                      <a:endParaRPr sz="1050" dirty="0">
                        <a:latin typeface="Calibri"/>
                        <a:cs typeface="Calibri"/>
                      </a:endParaRPr>
                    </a:p>
                  </a:txBody>
                  <a:tcPr marL="0" marR="0" marT="24130" marB="0">
                    <a:lnL w="9525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0185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Medical</a:t>
                      </a:r>
                      <a:r>
                        <a:rPr sz="105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PPO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018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05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Postdoc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$0.00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9525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018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0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Postdoc</a:t>
                      </a:r>
                      <a:r>
                        <a:rPr sz="105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+</a:t>
                      </a:r>
                      <a:r>
                        <a:rPr sz="105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Spouse/Partner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$</a:t>
                      </a:r>
                      <a:r>
                        <a:rPr lang="en-US" sz="1050" spc="-10" dirty="0">
                          <a:latin typeface="Calibri"/>
                          <a:cs typeface="Calibri"/>
                        </a:rPr>
                        <a:t>222.00</a:t>
                      </a:r>
                      <a:endParaRPr sz="1050" dirty="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9525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08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0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Postdoc</a:t>
                      </a:r>
                      <a:r>
                        <a:rPr sz="105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+</a:t>
                      </a:r>
                      <a:r>
                        <a:rPr sz="105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Child(ren)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$</a:t>
                      </a:r>
                      <a:r>
                        <a:rPr lang="en-US" sz="1050" spc="-10" dirty="0">
                          <a:latin typeface="Calibri"/>
                          <a:cs typeface="Calibri"/>
                        </a:rPr>
                        <a:t>179.34</a:t>
                      </a:r>
                      <a:endParaRPr sz="1050" dirty="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9525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018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05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Family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4130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$</a:t>
                      </a:r>
                      <a:r>
                        <a:rPr lang="en-US" sz="1050" spc="-10" dirty="0">
                          <a:latin typeface="Calibri"/>
                          <a:cs typeface="Calibri"/>
                        </a:rPr>
                        <a:t>420.84</a:t>
                      </a:r>
                      <a:endParaRPr sz="1050" dirty="0">
                        <a:latin typeface="Calibri"/>
                        <a:cs typeface="Calibri"/>
                      </a:endParaRPr>
                    </a:p>
                  </a:txBody>
                  <a:tcPr marL="0" marR="0" marT="24130" marB="0">
                    <a:lnL w="9525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0185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Dental </a:t>
                      </a:r>
                      <a:r>
                        <a:rPr sz="105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HMO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018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05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Postdoc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4130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$0.00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4130" marB="0">
                    <a:lnL w="9525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018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0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Postdoc</a:t>
                      </a:r>
                      <a:r>
                        <a:rPr sz="105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+</a:t>
                      </a:r>
                      <a:r>
                        <a:rPr sz="105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Spouse/Partner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$6.</a:t>
                      </a:r>
                      <a:r>
                        <a:rPr lang="en-US" sz="1050" spc="-10" dirty="0">
                          <a:latin typeface="Calibri"/>
                          <a:cs typeface="Calibri"/>
                        </a:rPr>
                        <a:t>8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1</a:t>
                      </a:r>
                      <a:endParaRPr sz="1050" dirty="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9525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018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0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Postdoc</a:t>
                      </a:r>
                      <a:r>
                        <a:rPr sz="105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+</a:t>
                      </a:r>
                      <a:r>
                        <a:rPr sz="105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Child(ren)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$7.</a:t>
                      </a:r>
                      <a:r>
                        <a:rPr lang="en-US" sz="1050" spc="-10" dirty="0">
                          <a:latin typeface="Calibri"/>
                          <a:cs typeface="Calibri"/>
                        </a:rPr>
                        <a:t>9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3</a:t>
                      </a:r>
                      <a:endParaRPr sz="1050" dirty="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9525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018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05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Family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$</a:t>
                      </a:r>
                      <a:r>
                        <a:rPr lang="en-US" sz="1050" spc="-10" dirty="0">
                          <a:latin typeface="Calibri"/>
                          <a:cs typeface="Calibri"/>
                        </a:rPr>
                        <a:t>14.73</a:t>
                      </a:r>
                      <a:endParaRPr sz="1050" dirty="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9525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0185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Dental</a:t>
                      </a:r>
                      <a:r>
                        <a:rPr sz="105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PPO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018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05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Postdoc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$0.00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9525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018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0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Postdoc</a:t>
                      </a:r>
                      <a:r>
                        <a:rPr sz="105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+</a:t>
                      </a:r>
                      <a:r>
                        <a:rPr sz="105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Spouse/Partner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$26.08</a:t>
                      </a:r>
                      <a:endParaRPr sz="1050" dirty="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9525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108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0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Postdoc</a:t>
                      </a:r>
                      <a:r>
                        <a:rPr sz="105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+</a:t>
                      </a:r>
                      <a:r>
                        <a:rPr sz="105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Child(ren)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$32.30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9525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1018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05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Family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$56.02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6669" marB="0">
                    <a:lnL w="9525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10185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Vision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5400" marB="0"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1018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05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Postdoc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$0.00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9525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1018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Postdoc</a:t>
                      </a:r>
                      <a:r>
                        <a:rPr sz="105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+</a:t>
                      </a:r>
                      <a:r>
                        <a:rPr sz="105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Spouse/Partner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5400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$8.10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5400" marB="0">
                    <a:lnL w="9525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1018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0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Postdoc</a:t>
                      </a:r>
                      <a:r>
                        <a:rPr sz="105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+</a:t>
                      </a:r>
                      <a:r>
                        <a:rPr sz="105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Child(ren)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$7.95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9525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1018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Family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5400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$9.23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5400" marB="0">
                    <a:lnL w="9525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10185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21018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Life</a:t>
                      </a:r>
                      <a:r>
                        <a:rPr sz="1050" b="1" spc="-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Insurance</a:t>
                      </a:r>
                      <a:r>
                        <a:rPr sz="1050" b="1" spc="-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($50K)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R w="9525">
                      <a:solidFill>
                        <a:srgbClr val="FFFFFF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$0.00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9525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21018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Long-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Term</a:t>
                      </a:r>
                      <a:r>
                        <a:rPr sz="105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Disability</a:t>
                      </a:r>
                      <a:r>
                        <a:rPr sz="105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(LTD)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$0.00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9525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2108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Short-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Term</a:t>
                      </a:r>
                      <a:r>
                        <a:rPr sz="105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Disability</a:t>
                      </a:r>
                      <a:r>
                        <a:rPr sz="105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(STD)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$0.00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4765" marB="0">
                    <a:lnL w="9525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20637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Voluntary</a:t>
                      </a:r>
                      <a:r>
                        <a:rPr sz="105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Life</a:t>
                      </a:r>
                      <a:r>
                        <a:rPr sz="105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(postdoc,</a:t>
                      </a:r>
                      <a:r>
                        <a:rPr sz="105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spouse,</a:t>
                      </a:r>
                      <a:r>
                        <a:rPr sz="105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child)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2860" marB="0"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See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plan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summaries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Documents</a:t>
                      </a:r>
                      <a:r>
                        <a:rPr sz="105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Library</a:t>
                      </a:r>
                      <a:r>
                        <a:rPr sz="105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calculation</a:t>
                      </a:r>
                      <a:endParaRPr sz="1050" dirty="0">
                        <a:latin typeface="Calibri"/>
                        <a:cs typeface="Calibri"/>
                      </a:endParaRPr>
                    </a:p>
                  </a:txBody>
                  <a:tcPr marL="0" marR="0" marT="22860" marB="0">
                    <a:lnL w="9525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6415"/>
            <a:ext cx="7771130" cy="777240"/>
          </a:xfrm>
          <a:custGeom>
            <a:avLst/>
            <a:gdLst/>
            <a:ahLst/>
            <a:cxnLst/>
            <a:rect l="l" t="t" r="r" b="b"/>
            <a:pathLst>
              <a:path w="7771130" h="777240">
                <a:moveTo>
                  <a:pt x="7770753" y="0"/>
                </a:moveTo>
                <a:lnTo>
                  <a:pt x="0" y="0"/>
                </a:lnTo>
                <a:lnTo>
                  <a:pt x="0" y="777240"/>
                </a:lnTo>
                <a:lnTo>
                  <a:pt x="7770753" y="777240"/>
                </a:lnTo>
                <a:lnTo>
                  <a:pt x="7770753" y="0"/>
                </a:lnTo>
                <a:close/>
              </a:path>
            </a:pathLst>
          </a:custGeom>
          <a:solidFill>
            <a:srgbClr val="522C8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94663" y="206756"/>
            <a:ext cx="57727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DIRECT</a:t>
            </a:r>
            <a:r>
              <a:rPr sz="24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POSTDOC</a:t>
            </a:r>
            <a:r>
              <a:rPr sz="24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RATES</a:t>
            </a:r>
            <a:r>
              <a:rPr sz="24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24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CONTRIBUTIONS</a:t>
            </a:r>
            <a:endParaRPr sz="2400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0504154"/>
              </p:ext>
            </p:extLst>
          </p:nvPr>
        </p:nvGraphicFramePr>
        <p:xfrm>
          <a:off x="835525" y="1471599"/>
          <a:ext cx="6097269" cy="62204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425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547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08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Monthly</a:t>
                      </a:r>
                      <a:r>
                        <a:rPr sz="105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Postdoc</a:t>
                      </a:r>
                      <a:r>
                        <a:rPr sz="105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Cost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86360" marB="0">
                    <a:solidFill>
                      <a:srgbClr val="7E7E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Medical</a:t>
                      </a:r>
                      <a:r>
                        <a:rPr sz="105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HMO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05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Postdoc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3970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$</a:t>
                      </a:r>
                      <a:r>
                        <a:rPr lang="en-US" sz="1050" spc="-10" dirty="0">
                          <a:latin typeface="Calibri"/>
                          <a:cs typeface="Calibri"/>
                        </a:rPr>
                        <a:t>587.77</a:t>
                      </a:r>
                      <a:endParaRPr sz="1050" dirty="0">
                        <a:latin typeface="Calibri"/>
                        <a:cs typeface="Calibri"/>
                      </a:endParaRPr>
                    </a:p>
                  </a:txBody>
                  <a:tcPr marL="0" marR="0" marT="13970" marB="0">
                    <a:lnL w="9525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0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Postdoc</a:t>
                      </a:r>
                      <a:r>
                        <a:rPr sz="105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+</a:t>
                      </a:r>
                      <a:r>
                        <a:rPr sz="105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Spouse/Partner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3970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$</a:t>
                      </a:r>
                      <a:r>
                        <a:rPr lang="en-US" sz="1050" spc="-10" dirty="0">
                          <a:latin typeface="Calibri"/>
                          <a:cs typeface="Calibri"/>
                        </a:rPr>
                        <a:t>1,136.14</a:t>
                      </a:r>
                      <a:endParaRPr sz="1050" dirty="0">
                        <a:latin typeface="Calibri"/>
                        <a:cs typeface="Calibri"/>
                      </a:endParaRPr>
                    </a:p>
                  </a:txBody>
                  <a:tcPr marL="0" marR="0" marT="13970" marB="0">
                    <a:lnL w="9525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0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Postdoc</a:t>
                      </a:r>
                      <a:r>
                        <a:rPr sz="105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+</a:t>
                      </a:r>
                      <a:r>
                        <a:rPr sz="105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Child(ren)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3970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$</a:t>
                      </a:r>
                      <a:r>
                        <a:rPr lang="en-US" sz="1050" spc="-10" dirty="0">
                          <a:latin typeface="Calibri"/>
                          <a:cs typeface="Calibri"/>
                        </a:rPr>
                        <a:t>1,090.29</a:t>
                      </a:r>
                      <a:endParaRPr sz="1050" dirty="0">
                        <a:latin typeface="Calibri"/>
                        <a:cs typeface="Calibri"/>
                      </a:endParaRPr>
                    </a:p>
                  </a:txBody>
                  <a:tcPr marL="0" marR="0" marT="13970" marB="0">
                    <a:lnL w="9525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05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Family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3970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$</a:t>
                      </a:r>
                      <a:r>
                        <a:rPr lang="en-US" sz="1050" spc="-10" dirty="0">
                          <a:latin typeface="Calibri"/>
                          <a:cs typeface="Calibri"/>
                        </a:rPr>
                        <a:t>1,686.85</a:t>
                      </a:r>
                      <a:endParaRPr sz="1050" dirty="0">
                        <a:latin typeface="Calibri"/>
                        <a:cs typeface="Calibri"/>
                      </a:endParaRPr>
                    </a:p>
                  </a:txBody>
                  <a:tcPr marL="0" marR="0" marT="13970" marB="0">
                    <a:lnL w="9525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Medical</a:t>
                      </a:r>
                      <a:r>
                        <a:rPr sz="105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PPO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3970" marB="0"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605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05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Postdoc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2700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$</a:t>
                      </a:r>
                      <a:r>
                        <a:rPr lang="en-US" sz="1050" spc="-10" dirty="0">
                          <a:latin typeface="Calibri"/>
                          <a:cs typeface="Calibri"/>
                        </a:rPr>
                        <a:t>648.85</a:t>
                      </a:r>
                      <a:endParaRPr sz="1050" dirty="0">
                        <a:latin typeface="Calibri"/>
                        <a:cs typeface="Calibri"/>
                      </a:endParaRPr>
                    </a:p>
                  </a:txBody>
                  <a:tcPr marL="0" marR="0" marT="12700" marB="0">
                    <a:lnL w="9525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0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Postdoc</a:t>
                      </a:r>
                      <a:r>
                        <a:rPr sz="105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+</a:t>
                      </a:r>
                      <a:r>
                        <a:rPr sz="105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Spouse/Partner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3970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$</a:t>
                      </a:r>
                      <a:r>
                        <a:rPr lang="en-US" sz="1050" spc="-10" dirty="0">
                          <a:latin typeface="Calibri"/>
                          <a:cs typeface="Calibri"/>
                        </a:rPr>
                        <a:t>1,254.21</a:t>
                      </a:r>
                      <a:endParaRPr sz="1050" dirty="0">
                        <a:latin typeface="Calibri"/>
                        <a:cs typeface="Calibri"/>
                      </a:endParaRPr>
                    </a:p>
                  </a:txBody>
                  <a:tcPr marL="0" marR="0" marT="13970" marB="0">
                    <a:lnL w="9525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0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Postdoc</a:t>
                      </a:r>
                      <a:r>
                        <a:rPr sz="105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+</a:t>
                      </a:r>
                      <a:r>
                        <a:rPr sz="105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Child(ren)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3970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$</a:t>
                      </a:r>
                      <a:r>
                        <a:rPr lang="en-US" sz="1050" spc="-10" dirty="0">
                          <a:latin typeface="Calibri"/>
                          <a:cs typeface="Calibri"/>
                        </a:rPr>
                        <a:t>1,203.60</a:t>
                      </a:r>
                      <a:endParaRPr sz="1050" dirty="0">
                        <a:latin typeface="Calibri"/>
                        <a:cs typeface="Calibri"/>
                      </a:endParaRPr>
                    </a:p>
                  </a:txBody>
                  <a:tcPr marL="0" marR="0" marT="13970" marB="0">
                    <a:lnL w="9525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05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Family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3970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$</a:t>
                      </a:r>
                      <a:r>
                        <a:rPr lang="en-US" sz="1050" spc="-10" dirty="0">
                          <a:latin typeface="Calibri"/>
                          <a:cs typeface="Calibri"/>
                        </a:rPr>
                        <a:t>1,862.14</a:t>
                      </a:r>
                      <a:endParaRPr sz="1050" dirty="0">
                        <a:latin typeface="Calibri"/>
                        <a:cs typeface="Calibri"/>
                      </a:endParaRPr>
                    </a:p>
                  </a:txBody>
                  <a:tcPr marL="0" marR="0" marT="13970" marB="0">
                    <a:lnL w="9525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Dental </a:t>
                      </a:r>
                      <a:r>
                        <a:rPr sz="105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HMO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3970" marB="0"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05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Postdoc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3970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$18.15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3970" marB="0">
                    <a:lnL w="9525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0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Postdoc</a:t>
                      </a:r>
                      <a:r>
                        <a:rPr sz="105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+</a:t>
                      </a:r>
                      <a:r>
                        <a:rPr sz="105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Spouse/Partner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3970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$32.90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3970" marB="0">
                    <a:lnL w="9525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0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Postdoc</a:t>
                      </a:r>
                      <a:r>
                        <a:rPr sz="105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+</a:t>
                      </a:r>
                      <a:r>
                        <a:rPr sz="105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Child(ren)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3970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$34.04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3970" marB="0">
                    <a:lnL w="9525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05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Family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3970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$49.92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9525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Dental </a:t>
                      </a:r>
                      <a:r>
                        <a:rPr sz="105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PPO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3970" marB="0"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05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Postdoc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3970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$49.75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3970" marB="0">
                    <a:lnL w="9525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0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Postdoc</a:t>
                      </a:r>
                      <a:r>
                        <a:rPr sz="105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+</a:t>
                      </a:r>
                      <a:r>
                        <a:rPr sz="105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Spouse/Partner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3970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$108.21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3970" marB="0">
                    <a:lnL w="9525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0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Postdoc</a:t>
                      </a:r>
                      <a:r>
                        <a:rPr sz="105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+</a:t>
                      </a:r>
                      <a:r>
                        <a:rPr sz="105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Child(ren)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3970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$121.89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3970" marB="0">
                    <a:lnL w="9525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05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Family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3970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$172.89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5875" marB="0">
                    <a:lnL w="9525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Vision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3970" marB="0"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05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Postdoc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3970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$8.53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3970" marB="0">
                    <a:lnL w="9525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0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Postdoc</a:t>
                      </a:r>
                      <a:r>
                        <a:rPr sz="105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+</a:t>
                      </a:r>
                      <a:r>
                        <a:rPr sz="105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Spouse/Partner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3970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$16.21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3970" marB="0">
                    <a:lnL w="9525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0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Postdoc</a:t>
                      </a:r>
                      <a:r>
                        <a:rPr sz="105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+</a:t>
                      </a:r>
                      <a:r>
                        <a:rPr sz="1050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Child(ren)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3970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$17.06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3970" marB="0">
                    <a:lnL w="9525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8986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05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Family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3970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7E7E7E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$25.08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3970" marB="0">
                    <a:lnL w="9525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8986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Life</a:t>
                      </a:r>
                      <a:r>
                        <a:rPr sz="1050" b="1" spc="-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Insurance</a:t>
                      </a:r>
                      <a:r>
                        <a:rPr sz="1050" b="1" spc="-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($50K)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3970" marB="0">
                    <a:lnR w="9525">
                      <a:solidFill>
                        <a:srgbClr val="FFFFFF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$4.</a:t>
                      </a:r>
                      <a:r>
                        <a:rPr lang="en-US" sz="1050" spc="-10" dirty="0">
                          <a:latin typeface="Calibri"/>
                          <a:cs typeface="Calibri"/>
                        </a:rPr>
                        <a:t>9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5</a:t>
                      </a:r>
                      <a:endParaRPr sz="1050" dirty="0">
                        <a:latin typeface="Calibri"/>
                        <a:cs typeface="Calibri"/>
                      </a:endParaRPr>
                    </a:p>
                  </a:txBody>
                  <a:tcPr marL="0" marR="0" marT="13970" marB="0">
                    <a:lnL w="9525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Long-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Term</a:t>
                      </a:r>
                      <a:r>
                        <a:rPr sz="105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Disability</a:t>
                      </a:r>
                      <a:r>
                        <a:rPr sz="105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(LTD)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3970" marB="0"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$5.56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3970" marB="0">
                    <a:lnL w="9525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Short-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Term</a:t>
                      </a:r>
                      <a:r>
                        <a:rPr sz="105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Disability</a:t>
                      </a:r>
                      <a:r>
                        <a:rPr sz="105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(STD)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3970" marB="0"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$24.14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3970" marB="0">
                    <a:lnL w="9525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Voluntary</a:t>
                      </a:r>
                      <a:r>
                        <a:rPr sz="105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Life</a:t>
                      </a:r>
                      <a:r>
                        <a:rPr sz="105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(postdoc,</a:t>
                      </a:r>
                      <a:r>
                        <a:rPr sz="105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spouse,</a:t>
                      </a:r>
                      <a:r>
                        <a:rPr sz="105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child)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04775" marB="0"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See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plan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summaries</a:t>
                      </a:r>
                      <a:r>
                        <a:rPr sz="10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0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Documents</a:t>
                      </a:r>
                      <a:r>
                        <a:rPr sz="105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dirty="0">
                          <a:latin typeface="Calibri"/>
                          <a:cs typeface="Calibri"/>
                        </a:rPr>
                        <a:t>Library</a:t>
                      </a:r>
                      <a:r>
                        <a:rPr sz="105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for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calculation</a:t>
                      </a:r>
                      <a:endParaRPr sz="1050" dirty="0">
                        <a:latin typeface="Calibri"/>
                        <a:cs typeface="Calibri"/>
                      </a:endParaRPr>
                    </a:p>
                  </a:txBody>
                  <a:tcPr marL="0" marR="0" marT="104775" marB="0">
                    <a:lnL w="9525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757511"/>
            <a:ext cx="7772400" cy="529285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807459" y="9749281"/>
            <a:ext cx="150495" cy="1612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850" spc="-25" dirty="0">
                <a:latin typeface="Arial"/>
                <a:cs typeface="Arial"/>
              </a:rPr>
              <a:t>33</a:t>
            </a:r>
            <a:endParaRPr sz="850">
              <a:latin typeface="Arial"/>
              <a:cs typeface="Arial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457200" y="1025652"/>
          <a:ext cx="6858000" cy="35439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21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36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8605">
                <a:tc>
                  <a:txBody>
                    <a:bodyPr/>
                    <a:lstStyle/>
                    <a:p>
                      <a:pPr marL="36195">
                        <a:lnSpc>
                          <a:spcPts val="1710"/>
                        </a:lnSpc>
                      </a:pPr>
                      <a:r>
                        <a:rPr sz="180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Insurance</a:t>
                      </a:r>
                      <a:r>
                        <a:rPr sz="1800" spc="-55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Carrier</a:t>
                      </a:r>
                      <a:r>
                        <a:rPr sz="1800" spc="-5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Member</a:t>
                      </a:r>
                      <a:r>
                        <a:rPr sz="1800" spc="-55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Services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83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19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36195">
                        <a:lnSpc>
                          <a:spcPct val="100000"/>
                        </a:lnSpc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UnitedHealthcare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Medical……………………………...………………….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29539" marB="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1910">
                        <a:lnSpc>
                          <a:spcPct val="100000"/>
                        </a:lnSpc>
                        <a:spcBef>
                          <a:spcPts val="1135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HMO—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(855)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828-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7715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41910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PPO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—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(866)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633-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2446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44145" marB="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73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36195">
                        <a:lnSpc>
                          <a:spcPct val="100000"/>
                        </a:lnSpc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Guardian</a:t>
                      </a:r>
                      <a:r>
                        <a:rPr sz="105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Dental……………………………….…………………………………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marL="41910">
                        <a:lnSpc>
                          <a:spcPct val="100000"/>
                        </a:lnSpc>
                        <a:spcBef>
                          <a:spcPts val="845"/>
                        </a:spcBef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HMO—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(866)</a:t>
                      </a:r>
                      <a:r>
                        <a:rPr sz="105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494-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4542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41910">
                        <a:lnSpc>
                          <a:spcPct val="100000"/>
                        </a:lnSpc>
                        <a:spcBef>
                          <a:spcPts val="1095"/>
                        </a:spcBef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PPO—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(800)</a:t>
                      </a:r>
                      <a:r>
                        <a:rPr sz="105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541-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7846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0731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6545"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EyeMed</a:t>
                      </a:r>
                      <a:r>
                        <a:rPr sz="105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Vision…………………………………………………………………….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60325" marB="0"/>
                </a:tc>
                <a:tc>
                  <a:txBody>
                    <a:bodyPr/>
                    <a:lstStyle/>
                    <a:p>
                      <a:pPr marL="41910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(866)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723-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0514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78105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Standard</a:t>
                      </a:r>
                      <a:r>
                        <a:rPr sz="105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Basic</a:t>
                      </a:r>
                      <a:r>
                        <a:rPr sz="105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Life/AD&amp;D…………………………………………….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8415" marB="0"/>
                </a:tc>
                <a:tc>
                  <a:txBody>
                    <a:bodyPr/>
                    <a:lstStyle/>
                    <a:p>
                      <a:pPr marL="41910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(800)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628-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8600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905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3370"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Hartford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(file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an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EST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claim)……………………………………………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8415" marB="0"/>
                </a:tc>
                <a:tc>
                  <a:txBody>
                    <a:bodyPr/>
                    <a:lstStyle/>
                    <a:p>
                      <a:pPr marL="4191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(888)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541-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7283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2032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5285"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80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Gallagher</a:t>
                      </a:r>
                      <a:r>
                        <a:rPr sz="1800" spc="-55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Benefit</a:t>
                      </a:r>
                      <a:r>
                        <a:rPr sz="1800" spc="-6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Services</a:t>
                      </a:r>
                      <a:r>
                        <a:rPr sz="1800" spc="-6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522C89"/>
                          </a:solidFill>
                          <a:latin typeface="Calibri"/>
                          <a:cs typeface="Calibri"/>
                        </a:rPr>
                        <a:t>(GBS)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8895" marB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4635"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Phone………………………………………………………………………………….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5560" marB="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191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(949)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317-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5917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5560" marB="0"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6854">
                <a:tc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050" spc="-10" dirty="0">
                          <a:latin typeface="Calibri"/>
                          <a:cs typeface="Calibri"/>
                        </a:rPr>
                        <a:t>Email……………………………………………………………………………………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9050" marB="0"/>
                </a:tc>
                <a:tc>
                  <a:txBody>
                    <a:bodyPr/>
                    <a:lstStyle/>
                    <a:p>
                      <a:pPr marL="41910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050" u="sng" spc="-10" dirty="0">
                          <a:solidFill>
                            <a:srgbClr val="0066FF"/>
                          </a:solidFill>
                          <a:uFill>
                            <a:solidFill>
                              <a:srgbClr val="0066FF"/>
                            </a:solidFill>
                          </a:uFill>
                          <a:latin typeface="Calibri"/>
                          <a:cs typeface="Calibri"/>
                          <a:hlinkClick r:id="rId3"/>
                        </a:rPr>
                        <a:t>UniversityServices.GBS.nupfbp@ajg.com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905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4785">
                <a:tc>
                  <a:txBody>
                    <a:bodyPr/>
                    <a:lstStyle/>
                    <a:p>
                      <a:pPr marL="36195">
                        <a:lnSpc>
                          <a:spcPts val="1210"/>
                        </a:lnSpc>
                        <a:spcBef>
                          <a:spcPts val="140"/>
                        </a:spcBef>
                      </a:pPr>
                      <a:r>
                        <a:rPr sz="1050" dirty="0">
                          <a:latin typeface="Calibri"/>
                          <a:cs typeface="Calibri"/>
                        </a:rPr>
                        <a:t>Postdoctoral</a:t>
                      </a:r>
                      <a:r>
                        <a:rPr sz="105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Benefit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Program</a:t>
                      </a:r>
                      <a:r>
                        <a:rPr sz="10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10" dirty="0">
                          <a:latin typeface="Calibri"/>
                          <a:cs typeface="Calibri"/>
                        </a:rPr>
                        <a:t>Website……………………………….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7780" marB="0"/>
                </a:tc>
                <a:tc>
                  <a:txBody>
                    <a:bodyPr/>
                    <a:lstStyle/>
                    <a:p>
                      <a:pPr marL="41910">
                        <a:lnSpc>
                          <a:spcPts val="1210"/>
                        </a:lnSpc>
                        <a:spcBef>
                          <a:spcPts val="140"/>
                        </a:spcBef>
                      </a:pPr>
                      <a:r>
                        <a:rPr sz="1050" u="sng" spc="-10" dirty="0">
                          <a:solidFill>
                            <a:srgbClr val="0066FF"/>
                          </a:solidFill>
                          <a:uFill>
                            <a:solidFill>
                              <a:srgbClr val="0066FF"/>
                            </a:solidFill>
                          </a:uFill>
                          <a:latin typeface="Calibri"/>
                          <a:cs typeface="Calibri"/>
                          <a:hlinkClick r:id="rId4"/>
                        </a:rPr>
                        <a:t>http://clients.garnett-powers.com/pd/northwesternu/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1778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5" name="object 5"/>
          <p:cNvSpPr/>
          <p:nvPr/>
        </p:nvSpPr>
        <p:spPr>
          <a:xfrm>
            <a:off x="0" y="13843"/>
            <a:ext cx="7771130" cy="777240"/>
          </a:xfrm>
          <a:custGeom>
            <a:avLst/>
            <a:gdLst/>
            <a:ahLst/>
            <a:cxnLst/>
            <a:rect l="l" t="t" r="r" b="b"/>
            <a:pathLst>
              <a:path w="7771130" h="777240">
                <a:moveTo>
                  <a:pt x="7770753" y="0"/>
                </a:moveTo>
                <a:lnTo>
                  <a:pt x="0" y="0"/>
                </a:lnTo>
                <a:lnTo>
                  <a:pt x="0" y="777240"/>
                </a:lnTo>
                <a:lnTo>
                  <a:pt x="7770753" y="777240"/>
                </a:lnTo>
                <a:lnTo>
                  <a:pt x="7770753" y="0"/>
                </a:lnTo>
                <a:close/>
              </a:path>
            </a:pathLst>
          </a:custGeom>
          <a:solidFill>
            <a:srgbClr val="522C8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94839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INFORMATION </a:t>
            </a:r>
            <a:r>
              <a:rPr spc="-10" dirty="0"/>
              <a:t>SOURCES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63" y="8727320"/>
            <a:ext cx="7760970" cy="1325880"/>
          </a:xfrm>
          <a:custGeom>
            <a:avLst/>
            <a:gdLst/>
            <a:ahLst/>
            <a:cxnLst/>
            <a:rect l="l" t="t" r="r" b="b"/>
            <a:pathLst>
              <a:path w="7760970" h="1325879">
                <a:moveTo>
                  <a:pt x="7760716" y="0"/>
                </a:moveTo>
                <a:lnTo>
                  <a:pt x="0" y="0"/>
                </a:lnTo>
                <a:lnTo>
                  <a:pt x="0" y="1325879"/>
                </a:lnTo>
                <a:lnTo>
                  <a:pt x="7760716" y="1325879"/>
                </a:lnTo>
                <a:lnTo>
                  <a:pt x="7760716" y="0"/>
                </a:lnTo>
                <a:close/>
              </a:path>
            </a:pathLst>
          </a:custGeom>
          <a:solidFill>
            <a:srgbClr val="522C8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83412" y="7371895"/>
            <a:ext cx="2768233" cy="1141354"/>
          </a:xfrm>
          <a:prstGeom prst="rect">
            <a:avLst/>
          </a:prstGeom>
        </p:spPr>
      </p:pic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924560" y="7121652"/>
          <a:ext cx="5902325" cy="28454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902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6268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18565">
                <a:tc>
                  <a:txBody>
                    <a:bodyPr/>
                    <a:lstStyle/>
                    <a:p>
                      <a:pPr marL="75565" marR="66675" algn="ctr">
                        <a:lnSpc>
                          <a:spcPct val="103299"/>
                        </a:lnSpc>
                        <a:spcBef>
                          <a:spcPts val="465"/>
                        </a:spcBef>
                      </a:pPr>
                      <a:r>
                        <a:rPr sz="10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This</a:t>
                      </a:r>
                      <a:r>
                        <a:rPr sz="1050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document</a:t>
                      </a:r>
                      <a:r>
                        <a:rPr sz="1050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is</a:t>
                      </a:r>
                      <a:r>
                        <a:rPr sz="1050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an</a:t>
                      </a:r>
                      <a:r>
                        <a:rPr sz="1050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outline</a:t>
                      </a:r>
                      <a:r>
                        <a:rPr sz="1050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of</a:t>
                      </a:r>
                      <a:r>
                        <a:rPr sz="1050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the</a:t>
                      </a:r>
                      <a:r>
                        <a:rPr sz="1050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coverage</a:t>
                      </a:r>
                      <a:r>
                        <a:rPr sz="1050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proposed</a:t>
                      </a:r>
                      <a:r>
                        <a:rPr sz="1050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by</a:t>
                      </a:r>
                      <a:r>
                        <a:rPr sz="1050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the</a:t>
                      </a:r>
                      <a:r>
                        <a:rPr sz="1050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carrier(s),</a:t>
                      </a:r>
                      <a:r>
                        <a:rPr sz="1050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based</a:t>
                      </a:r>
                      <a:r>
                        <a:rPr sz="1050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on</a:t>
                      </a:r>
                      <a:r>
                        <a:rPr sz="1050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information</a:t>
                      </a:r>
                      <a:r>
                        <a:rPr sz="1050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they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provide.</a:t>
                      </a:r>
                      <a:r>
                        <a:rPr sz="1050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It</a:t>
                      </a:r>
                      <a:r>
                        <a:rPr sz="1050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does</a:t>
                      </a:r>
                      <a:r>
                        <a:rPr sz="1050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not</a:t>
                      </a:r>
                      <a:r>
                        <a:rPr sz="1050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include</a:t>
                      </a:r>
                      <a:r>
                        <a:rPr sz="1050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all</a:t>
                      </a:r>
                      <a:r>
                        <a:rPr sz="1050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the</a:t>
                      </a:r>
                      <a:r>
                        <a:rPr sz="1050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terms,</a:t>
                      </a:r>
                      <a:r>
                        <a:rPr sz="1050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coverages,</a:t>
                      </a:r>
                      <a:r>
                        <a:rPr sz="1050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exclusions,</a:t>
                      </a:r>
                      <a:r>
                        <a:rPr sz="1050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limitations,</a:t>
                      </a:r>
                      <a:r>
                        <a:rPr sz="1050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and</a:t>
                      </a:r>
                      <a:r>
                        <a:rPr sz="1050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conditions</a:t>
                      </a:r>
                      <a:r>
                        <a:rPr sz="1050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of</a:t>
                      </a:r>
                      <a:r>
                        <a:rPr sz="1050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the</a:t>
                      </a:r>
                      <a:endParaRPr sz="1050">
                        <a:latin typeface="Arial"/>
                        <a:cs typeface="Arial"/>
                      </a:endParaRPr>
                    </a:p>
                    <a:p>
                      <a:pPr marL="31115" marR="24130" algn="ctr">
                        <a:lnSpc>
                          <a:spcPct val="103299"/>
                        </a:lnSpc>
                      </a:pPr>
                      <a:r>
                        <a:rPr sz="10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actual</a:t>
                      </a:r>
                      <a:r>
                        <a:rPr sz="1050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contract</a:t>
                      </a:r>
                      <a:r>
                        <a:rPr sz="1050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language.</a:t>
                      </a:r>
                      <a:r>
                        <a:rPr sz="1050" spc="229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The</a:t>
                      </a:r>
                      <a:r>
                        <a:rPr sz="1050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policies</a:t>
                      </a:r>
                      <a:r>
                        <a:rPr sz="1050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themselves</a:t>
                      </a:r>
                      <a:r>
                        <a:rPr sz="1050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must</a:t>
                      </a:r>
                      <a:r>
                        <a:rPr sz="1050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be</a:t>
                      </a:r>
                      <a:r>
                        <a:rPr sz="1050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read</a:t>
                      </a:r>
                      <a:r>
                        <a:rPr sz="1050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for</a:t>
                      </a:r>
                      <a:r>
                        <a:rPr sz="1050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those</a:t>
                      </a:r>
                      <a:r>
                        <a:rPr sz="1050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details.</a:t>
                      </a:r>
                      <a:r>
                        <a:rPr sz="1050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The</a:t>
                      </a:r>
                      <a:r>
                        <a:rPr sz="1050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intent</a:t>
                      </a:r>
                      <a:r>
                        <a:rPr sz="1050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of</a:t>
                      </a:r>
                      <a:r>
                        <a:rPr sz="1050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this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document</a:t>
                      </a:r>
                      <a:r>
                        <a:rPr sz="1050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is</a:t>
                      </a:r>
                      <a:r>
                        <a:rPr sz="1050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to</a:t>
                      </a:r>
                      <a:r>
                        <a:rPr sz="1050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provide</a:t>
                      </a:r>
                      <a:r>
                        <a:rPr sz="1050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you</a:t>
                      </a:r>
                      <a:r>
                        <a:rPr sz="1050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with</a:t>
                      </a:r>
                      <a:r>
                        <a:rPr sz="1050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general</a:t>
                      </a:r>
                      <a:r>
                        <a:rPr sz="1050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information</a:t>
                      </a:r>
                      <a:r>
                        <a:rPr sz="1050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about</a:t>
                      </a:r>
                      <a:r>
                        <a:rPr sz="1050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your</a:t>
                      </a:r>
                      <a:r>
                        <a:rPr sz="1050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postdoc</a:t>
                      </a:r>
                      <a:r>
                        <a:rPr sz="1050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benefit</a:t>
                      </a:r>
                      <a:r>
                        <a:rPr sz="1050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plans.</a:t>
                      </a:r>
                      <a:r>
                        <a:rPr sz="1050" spc="2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It</a:t>
                      </a:r>
                      <a:r>
                        <a:rPr sz="1050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does</a:t>
                      </a:r>
                      <a:r>
                        <a:rPr sz="1050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not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necessarily</a:t>
                      </a:r>
                      <a:r>
                        <a:rPr sz="1050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address</a:t>
                      </a:r>
                      <a:r>
                        <a:rPr sz="1050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all</a:t>
                      </a:r>
                      <a:r>
                        <a:rPr sz="1050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the</a:t>
                      </a:r>
                      <a:r>
                        <a:rPr sz="1050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specific</a:t>
                      </a:r>
                      <a:r>
                        <a:rPr sz="1050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issues</a:t>
                      </a:r>
                      <a:r>
                        <a:rPr sz="1050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which</a:t>
                      </a:r>
                      <a:r>
                        <a:rPr sz="1050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may</a:t>
                      </a:r>
                      <a:r>
                        <a:rPr sz="1050" spc="-4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be</a:t>
                      </a:r>
                      <a:r>
                        <a:rPr sz="1050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applicable</a:t>
                      </a:r>
                      <a:r>
                        <a:rPr sz="1050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to</a:t>
                      </a:r>
                      <a:r>
                        <a:rPr sz="1050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you.</a:t>
                      </a:r>
                      <a:r>
                        <a:rPr sz="1050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It</a:t>
                      </a:r>
                      <a:r>
                        <a:rPr sz="1050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should</a:t>
                      </a:r>
                      <a:r>
                        <a:rPr sz="1050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not</a:t>
                      </a:r>
                      <a:r>
                        <a:rPr sz="1050" spc="-4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be</a:t>
                      </a:r>
                      <a:endParaRPr sz="1050">
                        <a:latin typeface="Arial"/>
                        <a:cs typeface="Arial"/>
                      </a:endParaRPr>
                    </a:p>
                    <a:p>
                      <a:pPr marL="41910" marR="34925" algn="ctr">
                        <a:lnSpc>
                          <a:spcPct val="103299"/>
                        </a:lnSpc>
                      </a:pPr>
                      <a:r>
                        <a:rPr sz="10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construed</a:t>
                      </a:r>
                      <a:r>
                        <a:rPr sz="1050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as,</a:t>
                      </a:r>
                      <a:r>
                        <a:rPr sz="1050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nor</a:t>
                      </a:r>
                      <a:r>
                        <a:rPr sz="1050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is</a:t>
                      </a:r>
                      <a:r>
                        <a:rPr sz="1050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it</a:t>
                      </a:r>
                      <a:r>
                        <a:rPr sz="1050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intended</a:t>
                      </a:r>
                      <a:r>
                        <a:rPr sz="1050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to</a:t>
                      </a:r>
                      <a:r>
                        <a:rPr sz="1050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provide,</a:t>
                      </a:r>
                      <a:r>
                        <a:rPr sz="1050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legal</a:t>
                      </a:r>
                      <a:r>
                        <a:rPr sz="1050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advice.</a:t>
                      </a:r>
                      <a:r>
                        <a:rPr sz="1050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Questions</a:t>
                      </a:r>
                      <a:r>
                        <a:rPr sz="1050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regarding</a:t>
                      </a:r>
                      <a:r>
                        <a:rPr sz="1050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specific</a:t>
                      </a:r>
                      <a:r>
                        <a:rPr sz="1050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issues</a:t>
                      </a:r>
                      <a:r>
                        <a:rPr sz="1050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should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be</a:t>
                      </a:r>
                      <a:r>
                        <a:rPr sz="1050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directed</a:t>
                      </a:r>
                      <a:r>
                        <a:rPr sz="1050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to</a:t>
                      </a:r>
                      <a:r>
                        <a:rPr sz="1050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your</a:t>
                      </a:r>
                      <a:r>
                        <a:rPr sz="1050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dedicated</a:t>
                      </a:r>
                      <a:r>
                        <a:rPr sz="1050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account</a:t>
                      </a:r>
                      <a:r>
                        <a:rPr sz="1050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representative.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59055" marB="0">
                    <a:solidFill>
                      <a:srgbClr val="522C8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163</TotalTime>
  <Words>8098</Words>
  <Application>Microsoft Office PowerPoint</Application>
  <PresentationFormat>Custom</PresentationFormat>
  <Paragraphs>898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9" baseType="lpstr">
      <vt:lpstr>Arial</vt:lpstr>
      <vt:lpstr>Calibri</vt:lpstr>
      <vt:lpstr>Symbol</vt:lpstr>
      <vt:lpstr>Times New Roman</vt:lpstr>
      <vt:lpstr>Office Theme</vt:lpstr>
      <vt:lpstr>PowerPoint Presentation</vt:lpstr>
      <vt:lpstr>PowerPoint Presentation</vt:lpstr>
      <vt:lpstr>BENEFITS</vt:lpstr>
      <vt:lpstr>PowerPoint Presentation</vt:lpstr>
      <vt:lpstr>OPEN ENROLLMENT—TAKING ACTION</vt:lpstr>
      <vt:lpstr>PowerPoint Presentation</vt:lpstr>
      <vt:lpstr>MEDICAL PLAN INFORMATION</vt:lpstr>
      <vt:lpstr>PowerPoint Presentation</vt:lpstr>
      <vt:lpstr>MEDICAL PLAN OPTIONS | HMO</vt:lpstr>
      <vt:lpstr>MEDICAL PLAN OPTIONS | PPO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MEDICAL PLAN WELLNESS PROGRAMS</vt:lpstr>
      <vt:lpstr>PowerPoint Presentation</vt:lpstr>
      <vt:lpstr>DENTAL PLAN OPTIONS</vt:lpstr>
      <vt:lpstr>VISION PLAN</vt:lpstr>
      <vt:lpstr>LIFE | AD&amp;D PLAN</vt:lpstr>
      <vt:lpstr>INCOME PROTECTION—EMPLOYEE POSTDOCS</vt:lpstr>
      <vt:lpstr>INCOME PROTECTION—NRSA &amp; DIRECT PAY POSTDOCS</vt:lpstr>
      <vt:lpstr>PowerPoint Presentation</vt:lpstr>
      <vt:lpstr>PowerPoint Presentation</vt:lpstr>
      <vt:lpstr>HEALTHCARE FLEXIBLE SPENDING ACCOUNT (FSA)</vt:lpstr>
      <vt:lpstr>DEPENDENT CARE</vt:lpstr>
      <vt:lpstr>DEPENDENT CARE</vt:lpstr>
      <vt:lpstr>OTHER BENEFITS</vt:lpstr>
      <vt:lpstr>OTHER BENEFITS</vt:lpstr>
      <vt:lpstr>PowerPoint Presentation</vt:lpstr>
      <vt:lpstr>PowerPoint Presentation</vt:lpstr>
      <vt:lpstr>PowerPoint Presentation</vt:lpstr>
      <vt:lpstr>INFORMATION SOURCES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Lisa</dc:creator>
  <cp:lastModifiedBy>Diana Fox</cp:lastModifiedBy>
  <cp:revision>4</cp:revision>
  <dcterms:created xsi:type="dcterms:W3CDTF">2026-09-11T15:18:30Z</dcterms:created>
  <dcterms:modified xsi:type="dcterms:W3CDTF">2026-09-29T17:10:38Z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2026-09-11T00:00:00Z</vt:filetime>
  </property>
  <property fmtid="{D5CDD505-2E9C-101B-9397-08002B2CF9AE}" pid="3" name="Creator">
    <vt:lpwstr>Microsoft® Publisher for Microsoft 365</vt:lpwstr>
  </property>
  <property fmtid="{D5CDD505-2E9C-101B-9397-08002B2CF9AE}" pid="4" name="LastSaved">
    <vt:filetime>2026-09-11T00:00:00Z</vt:filetime>
  </property>
  <property fmtid="{D5CDD505-2E9C-101B-9397-08002B2CF9AE}" pid="5" name="Producer">
    <vt:lpwstr>Microsoft® Publisher for Microsoft 365</vt:lpwstr>
  </property>
</Properties>
</file>